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74"/>
  </p:notesMasterIdLst>
  <p:sldIdLst>
    <p:sldId id="256" r:id="rId2"/>
    <p:sldId id="413" r:id="rId3"/>
    <p:sldId id="422" r:id="rId4"/>
    <p:sldId id="423" r:id="rId5"/>
    <p:sldId id="424" r:id="rId6"/>
    <p:sldId id="414" r:id="rId7"/>
    <p:sldId id="415" r:id="rId8"/>
    <p:sldId id="416" r:id="rId9"/>
    <p:sldId id="417" r:id="rId10"/>
    <p:sldId id="418" r:id="rId11"/>
    <p:sldId id="419" r:id="rId12"/>
    <p:sldId id="421" r:id="rId13"/>
    <p:sldId id="420" r:id="rId14"/>
    <p:sldId id="425" r:id="rId15"/>
    <p:sldId id="426" r:id="rId16"/>
    <p:sldId id="427" r:id="rId17"/>
    <p:sldId id="428" r:id="rId18"/>
    <p:sldId id="432" r:id="rId19"/>
    <p:sldId id="433" r:id="rId20"/>
    <p:sldId id="435" r:id="rId21"/>
    <p:sldId id="429" r:id="rId22"/>
    <p:sldId id="430" r:id="rId23"/>
    <p:sldId id="431" r:id="rId24"/>
    <p:sldId id="436" r:id="rId25"/>
    <p:sldId id="434" r:id="rId26"/>
    <p:sldId id="437" r:id="rId27"/>
    <p:sldId id="438" r:id="rId28"/>
    <p:sldId id="439" r:id="rId29"/>
    <p:sldId id="440" r:id="rId30"/>
    <p:sldId id="441" r:id="rId31"/>
    <p:sldId id="442" r:id="rId32"/>
    <p:sldId id="483" r:id="rId33"/>
    <p:sldId id="443" r:id="rId34"/>
    <p:sldId id="444" r:id="rId35"/>
    <p:sldId id="445" r:id="rId36"/>
    <p:sldId id="446" r:id="rId37"/>
    <p:sldId id="447" r:id="rId38"/>
    <p:sldId id="448" r:id="rId39"/>
    <p:sldId id="449" r:id="rId40"/>
    <p:sldId id="450" r:id="rId41"/>
    <p:sldId id="451" r:id="rId42"/>
    <p:sldId id="452" r:id="rId43"/>
    <p:sldId id="453" r:id="rId44"/>
    <p:sldId id="454" r:id="rId45"/>
    <p:sldId id="455" r:id="rId46"/>
    <p:sldId id="482" r:id="rId47"/>
    <p:sldId id="456" r:id="rId48"/>
    <p:sldId id="457" r:id="rId49"/>
    <p:sldId id="458" r:id="rId50"/>
    <p:sldId id="459" r:id="rId51"/>
    <p:sldId id="460" r:id="rId52"/>
    <p:sldId id="461" r:id="rId53"/>
    <p:sldId id="462" r:id="rId54"/>
    <p:sldId id="463" r:id="rId55"/>
    <p:sldId id="464" r:id="rId56"/>
    <p:sldId id="465" r:id="rId57"/>
    <p:sldId id="467" r:id="rId58"/>
    <p:sldId id="466" r:id="rId59"/>
    <p:sldId id="468" r:id="rId60"/>
    <p:sldId id="469" r:id="rId61"/>
    <p:sldId id="470" r:id="rId62"/>
    <p:sldId id="471" r:id="rId63"/>
    <p:sldId id="472" r:id="rId64"/>
    <p:sldId id="473" r:id="rId65"/>
    <p:sldId id="474" r:id="rId66"/>
    <p:sldId id="475" r:id="rId67"/>
    <p:sldId id="476" r:id="rId68"/>
    <p:sldId id="477" r:id="rId69"/>
    <p:sldId id="478" r:id="rId70"/>
    <p:sldId id="479" r:id="rId71"/>
    <p:sldId id="480" r:id="rId72"/>
    <p:sldId id="481" r:id="rId7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91" autoAdjust="0"/>
    <p:restoredTop sz="96357" autoAdjust="0"/>
  </p:normalViewPr>
  <p:slideViewPr>
    <p:cSldViewPr snapToGrid="0">
      <p:cViewPr varScale="1">
        <p:scale>
          <a:sx n="110" d="100"/>
          <a:sy n="110" d="100"/>
        </p:scale>
        <p:origin x="58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notesMaster" Target="notesMasters/notesMaster1.xml"/><Relationship Id="rId79" Type="http://schemas.openxmlformats.org/officeDocument/2006/relationships/customXml" Target="../customXml/item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customXml" Target="../customXml/item2.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bleStyles" Target="tableStyles.xml"/><Relationship Id="rId81"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jpeg>
</file>

<file path=ppt/media/image10.png>
</file>

<file path=ppt/media/image1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965DC4-73AA-4EE6-8A4C-1ABB3E6305BE}" type="datetimeFigureOut">
              <a:rPr lang="es-PA" smtClean="0"/>
              <a:t>7/10/21</a:t>
            </a:fld>
            <a:endParaRPr lang="es-P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P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804900-7706-4AF7-AB85-0945F1B61E17}" type="slidenum">
              <a:rPr lang="es-PA" smtClean="0"/>
              <a:t>‹Nº›</a:t>
            </a:fld>
            <a:endParaRPr lang="es-PA"/>
          </a:p>
        </p:txBody>
      </p:sp>
    </p:spTree>
    <p:extLst>
      <p:ext uri="{BB962C8B-B14F-4D97-AF65-F5344CB8AC3E}">
        <p14:creationId xmlns:p14="http://schemas.microsoft.com/office/powerpoint/2010/main" val="14468817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75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10/7/2021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10/7/2021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hyperlink" Target="../Normas%20seguridad/Equipo%20proteccion/Salisbury%20Utility%20Safety%20Catalog.pdf" TargetMode="Externa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hyperlink" Target="../Normas%20seguridad/Equipo%20proteccion/01-LinemansClimbingEquipment-KleinTools-UtilityCatalog.pdf" TargetMode="External"/><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hyperlink" Target="Radiaci&#243;n%20por%20radiofrecuencia%20(RF).pptx"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A5467-182E-4A5E-AE26-2EAAC0228D07}"/>
              </a:ext>
            </a:extLst>
          </p:cNvPr>
          <p:cNvSpPr>
            <a:spLocks noGrp="1"/>
          </p:cNvSpPr>
          <p:nvPr>
            <p:ph type="ctrTitle"/>
          </p:nvPr>
        </p:nvSpPr>
        <p:spPr>
          <a:xfrm>
            <a:off x="0" y="0"/>
            <a:ext cx="12113623" cy="5259977"/>
          </a:xfrm>
        </p:spPr>
        <p:txBody>
          <a:bodyPr>
            <a:noAutofit/>
          </a:bodyPr>
          <a:lstStyle/>
          <a:p>
            <a:pPr algn="ctr"/>
            <a:r>
              <a:rPr lang="es-ES" sz="8800" dirty="0"/>
              <a:t>Definiciones básicas, norma </a:t>
            </a:r>
            <a:r>
              <a:rPr lang="es-PA" sz="8800" dirty="0"/>
              <a:t>ANSI – </a:t>
            </a:r>
            <a:r>
              <a:rPr lang="es-ES" sz="8800" dirty="0"/>
              <a:t>IEEE-C2 (NESC)</a:t>
            </a:r>
            <a:endParaRPr lang="es-PA" sz="8800" dirty="0"/>
          </a:p>
        </p:txBody>
      </p:sp>
    </p:spTree>
    <p:extLst>
      <p:ext uri="{BB962C8B-B14F-4D97-AF65-F5344CB8AC3E}">
        <p14:creationId xmlns:p14="http://schemas.microsoft.com/office/powerpoint/2010/main" val="467022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66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40000"/>
              </a:lnSpc>
            </a:pPr>
            <a:r>
              <a:rPr lang="es-ES" sz="2800" dirty="0">
                <a:effectLst/>
                <a:ea typeface="Times New Roman" panose="02020603050405020304" pitchFamily="18" charset="0"/>
              </a:rPr>
              <a:t>Sección 40. Propósito y alcance</a:t>
            </a:r>
            <a:endParaRPr lang="es-PA" sz="2800" dirty="0">
              <a:effectLst/>
              <a:latin typeface="Times New Roman" panose="02020603050405020304" pitchFamily="18" charset="0"/>
              <a:ea typeface="Times New Roman" panose="02020603050405020304" pitchFamily="18" charset="0"/>
            </a:endParaRPr>
          </a:p>
          <a:p>
            <a:pPr indent="449580" algn="just">
              <a:lnSpc>
                <a:spcPct val="140000"/>
              </a:lnSpc>
            </a:pPr>
            <a:r>
              <a:rPr lang="es-ES" sz="2800" dirty="0">
                <a:effectLst/>
                <a:ea typeface="Times New Roman" panose="02020603050405020304" pitchFamily="18" charset="0"/>
              </a:rPr>
              <a:t>400. Propósito</a:t>
            </a:r>
            <a:endParaRPr lang="es-PA" sz="2800" dirty="0">
              <a:effectLst/>
              <a:latin typeface="Times New Roman" panose="02020603050405020304" pitchFamily="18" charset="0"/>
              <a:ea typeface="Times New Roman" panose="02020603050405020304" pitchFamily="18" charset="0"/>
            </a:endParaRPr>
          </a:p>
          <a:p>
            <a:pPr indent="449580" algn="just">
              <a:lnSpc>
                <a:spcPct val="140000"/>
              </a:lnSpc>
            </a:pPr>
            <a:r>
              <a:rPr lang="es-ES" sz="2800" dirty="0">
                <a:effectLst/>
                <a:ea typeface="Times New Roman" panose="02020603050405020304" pitchFamily="18" charset="0"/>
              </a:rPr>
              <a:t>El propósito de la Parte 4 de este Código es proporcionar reglas prácticas de trabajo como uno de los medios de salvaguardar a los empleados y al público de lesiones. No es la intención de estas reglas exigir pasos irrazonables para cumplir; sin embargo, se tomarán todos los pasos razonables.</a:t>
            </a:r>
            <a:endParaRPr lang="es-PA" sz="2800" dirty="0">
              <a:effectLst/>
              <a:latin typeface="Times New Roman" panose="02020603050405020304" pitchFamily="18" charset="0"/>
              <a:ea typeface="Times New Roman" panose="02020603050405020304" pitchFamily="18" charset="0"/>
            </a:endParaRPr>
          </a:p>
          <a:p>
            <a:pPr indent="449580" algn="just">
              <a:lnSpc>
                <a:spcPct val="140000"/>
              </a:lnSpc>
            </a:pPr>
            <a:r>
              <a:rPr lang="es-ES" sz="2800" dirty="0">
                <a:effectLst/>
                <a:ea typeface="Times New Roman" panose="02020603050405020304" pitchFamily="18" charset="0"/>
              </a:rPr>
              <a:t>401. Alcance</a:t>
            </a:r>
            <a:endParaRPr lang="es-PA" sz="2800" dirty="0">
              <a:effectLst/>
              <a:latin typeface="Times New Roman" panose="02020603050405020304" pitchFamily="18" charset="0"/>
              <a:ea typeface="Times New Roman" panose="02020603050405020304" pitchFamily="18" charset="0"/>
            </a:endParaRPr>
          </a:p>
          <a:p>
            <a:pPr indent="449580" algn="just">
              <a:lnSpc>
                <a:spcPct val="140000"/>
              </a:lnSpc>
            </a:pPr>
            <a:r>
              <a:rPr lang="es-ES" sz="2800" dirty="0">
                <a:effectLst/>
                <a:ea typeface="Times New Roman" panose="02020603050405020304" pitchFamily="18" charset="0"/>
              </a:rPr>
              <a:t>La Parte 4 de este Código cubre las reglas de trabajo que se deben seguir en la instalación, operación y mantenimiento de suministro eléctrico y sistemas de comunicaciones.</a:t>
            </a:r>
            <a:endParaRPr lang="es-PA" sz="2800" dirty="0">
              <a:effectLst/>
              <a:latin typeface="Times New Roman" panose="02020603050405020304" pitchFamily="18" charset="0"/>
              <a:ea typeface="Times New Roman" panose="02020603050405020304" pitchFamily="18" charset="0"/>
            </a:endParaRP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10</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05760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879567"/>
            <a:ext cx="11643359" cy="4200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50000"/>
              </a:lnSpc>
              <a:spcBef>
                <a:spcPts val="600"/>
              </a:spcBef>
              <a:spcAft>
                <a:spcPts val="600"/>
              </a:spcAft>
            </a:pPr>
            <a:r>
              <a:rPr lang="es-ES" sz="2800" dirty="0">
                <a:effectLst/>
                <a:ea typeface="Times New Roman" panose="02020603050405020304" pitchFamily="18" charset="0"/>
              </a:rPr>
              <a:t>402. Secciones referenciadas</a:t>
            </a:r>
            <a:endParaRPr lang="es-PA" sz="2800" dirty="0">
              <a:effectLst/>
              <a:latin typeface="Times New Roman" panose="02020603050405020304" pitchFamily="18" charset="0"/>
              <a:ea typeface="Times New Roman" panose="02020603050405020304" pitchFamily="18" charset="0"/>
            </a:endParaRPr>
          </a:p>
          <a:p>
            <a:pPr indent="449580" algn="just">
              <a:lnSpc>
                <a:spcPct val="150000"/>
              </a:lnSpc>
              <a:spcBef>
                <a:spcPts val="600"/>
              </a:spcBef>
              <a:spcAft>
                <a:spcPts val="600"/>
              </a:spcAft>
            </a:pPr>
            <a:r>
              <a:rPr lang="es-ES" sz="2800" dirty="0">
                <a:effectLst/>
                <a:ea typeface="Times New Roman" panose="02020603050405020304" pitchFamily="18" charset="0"/>
              </a:rPr>
              <a:t>La Introducción (Sección I), Definiciones (Sección 2), Referencias (Sección 3) y los métodos de puesta a tierra (Sección 9) de este Código se aplicarán a los requisitos de la Parte 4.</a:t>
            </a:r>
            <a:endParaRPr lang="es-PA" sz="2800" dirty="0">
              <a:effectLst/>
              <a:latin typeface="Times New Roman" panose="02020603050405020304" pitchFamily="18" charset="0"/>
              <a:ea typeface="Times New Roman" panose="02020603050405020304" pitchFamily="18" charset="0"/>
            </a:endParaRPr>
          </a:p>
          <a:p>
            <a:pPr indent="449580" algn="just">
              <a:lnSpc>
                <a:spcPct val="150000"/>
              </a:lnSpc>
              <a:spcBef>
                <a:spcPts val="600"/>
              </a:spcBef>
              <a:spcAft>
                <a:spcPts val="600"/>
              </a:spcAft>
            </a:pPr>
            <a:r>
              <a:rPr lang="es-ES" sz="2800" dirty="0">
                <a:effectLst/>
                <a:ea typeface="Times New Roman" panose="02020603050405020304" pitchFamily="18" charset="0"/>
              </a:rPr>
              <a:t>Los estándares enumerados en la Sección 3 (Referencias) se utilizarán con la Parte 4 cuando corresponda.</a:t>
            </a:r>
            <a:endParaRPr lang="es-PA" sz="2800" dirty="0">
              <a:effectLst/>
              <a:latin typeface="Times New Roman" panose="02020603050405020304" pitchFamily="18" charset="0"/>
              <a:ea typeface="Times New Roman" panose="02020603050405020304" pitchFamily="18" charset="0"/>
            </a:endParaRP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11</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931431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5490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50000"/>
              </a:lnSpc>
              <a:spcBef>
                <a:spcPts val="600"/>
              </a:spcBef>
              <a:spcAft>
                <a:spcPts val="600"/>
              </a:spcAft>
            </a:pPr>
            <a:r>
              <a:rPr lang="es-PA" sz="2800" dirty="0">
                <a:effectLst/>
                <a:ea typeface="Times New Roman" panose="02020603050405020304" pitchFamily="18" charset="0"/>
              </a:rPr>
              <a:t>Sección 41. Sistemas de suministro y comunicaciones: normas para empleadores</a:t>
            </a:r>
          </a:p>
          <a:p>
            <a:pPr indent="449580" algn="just">
              <a:lnSpc>
                <a:spcPct val="150000"/>
              </a:lnSpc>
              <a:spcBef>
                <a:spcPts val="600"/>
              </a:spcBef>
              <a:spcAft>
                <a:spcPts val="600"/>
              </a:spcAft>
            </a:pPr>
            <a:r>
              <a:rPr lang="es-PA" sz="2800" dirty="0">
                <a:effectLst/>
                <a:ea typeface="Times New Roman" panose="02020603050405020304" pitchFamily="18" charset="0"/>
              </a:rPr>
              <a:t>410. Requisitos generales</a:t>
            </a:r>
          </a:p>
          <a:p>
            <a:pPr indent="449580" algn="just">
              <a:lnSpc>
                <a:spcPct val="150000"/>
              </a:lnSpc>
              <a:spcBef>
                <a:spcPts val="600"/>
              </a:spcBef>
              <a:spcAft>
                <a:spcPts val="600"/>
              </a:spcAft>
            </a:pPr>
            <a:r>
              <a:rPr lang="es-PA" sz="2800" dirty="0">
                <a:effectLst/>
                <a:ea typeface="Times New Roman" panose="02020603050405020304" pitchFamily="18" charset="0"/>
              </a:rPr>
              <a:t>1. El empleador deberá informar a cada empleado que trabaje en o sobre equipos de comunicaciones o equipo de suministro eléctrico y las líneas asociadas, de las reglas de seguridad que rigen la conducta del empleado mientras está ocupado. Cuando se considere necesario, el empleador deberá proporcionar una copia de dichas reglas.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12</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69026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5829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50000"/>
              </a:lnSpc>
              <a:spcBef>
                <a:spcPts val="600"/>
              </a:spcBef>
              <a:spcAft>
                <a:spcPts val="600"/>
              </a:spcAft>
            </a:pPr>
            <a:r>
              <a:rPr lang="es-PA" sz="2800" dirty="0">
                <a:effectLst/>
                <a:ea typeface="Times New Roman" panose="02020603050405020304" pitchFamily="18" charset="0"/>
              </a:rPr>
              <a:t>2. El empleador deberá proporcionar capacitación a todos los empleados que trabajen en las inmediaciones de líneas y partes energizadas. La capacitación incluirá las reglas de trabajo aplicables requeridas por esta parte y otras normas o reglas de referencia obligatorias, el empleador se asegurará de que cada empleado ha demostrado competencia en las tareas requeridas. El empleador deberá proporcionar reentrenamiento para cualquier empleado que, como resultado de la observancia de las prácticas laborales, no está siguiendo las reglas de trabajo.</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13</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1988338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54909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50000"/>
              </a:lnSpc>
              <a:spcBef>
                <a:spcPts val="600"/>
              </a:spcBef>
              <a:spcAft>
                <a:spcPts val="600"/>
              </a:spcAft>
            </a:pPr>
            <a:r>
              <a:rPr lang="es-PA" sz="2800" dirty="0">
                <a:effectLst/>
                <a:ea typeface="Times New Roman" panose="02020603050405020304" pitchFamily="18" charset="0"/>
              </a:rPr>
              <a:t>3. El empleador se asegurará de que se realice una evaluación para determinar la posible exposición a un arco eléctrico para empleados que trabajan en o cerca de líneas, bandejas o equipos energizados.</a:t>
            </a:r>
          </a:p>
          <a:p>
            <a:pPr indent="449580" algn="just">
              <a:lnSpc>
                <a:spcPct val="150000"/>
              </a:lnSpc>
              <a:spcBef>
                <a:spcPts val="600"/>
              </a:spcBef>
              <a:spcAft>
                <a:spcPts val="600"/>
              </a:spcAft>
            </a:pPr>
            <a:r>
              <a:rPr lang="es-PA" sz="2800" dirty="0">
                <a:effectLst/>
                <a:ea typeface="Times New Roman" panose="02020603050405020304" pitchFamily="18" charset="0"/>
              </a:rPr>
              <a:t>Si la evaluación determina la posible exposición de los empleados, la ropa hecha con acetato, nylon, poliéster, o polipropileno no deben usarse, a menos que tengan clasificación de arco.</a:t>
            </a:r>
          </a:p>
          <a:p>
            <a:pPr indent="449580" algn="just">
              <a:lnSpc>
                <a:spcPct val="150000"/>
              </a:lnSpc>
              <a:spcBef>
                <a:spcPts val="600"/>
              </a:spcBef>
              <a:spcAft>
                <a:spcPts val="600"/>
              </a:spcAft>
            </a:pPr>
            <a:r>
              <a:rPr lang="es-PA" sz="2800" dirty="0">
                <a:effectLst/>
                <a:ea typeface="Times New Roman" panose="02020603050405020304" pitchFamily="18" charset="0"/>
              </a:rPr>
              <a:t>Si la evaluación determina que existe una posible exposición de los empleados superior a 2 cal / cm</a:t>
            </a:r>
            <a:r>
              <a:rPr lang="es-PA" sz="2800" baseline="30000" dirty="0">
                <a:effectLst/>
                <a:ea typeface="Times New Roman" panose="02020603050405020304" pitchFamily="18" charset="0"/>
              </a:rPr>
              <a:t>2</a:t>
            </a:r>
            <a:r>
              <a:rPr lang="es-PA" sz="2800" dirty="0">
                <a:effectLst/>
                <a:ea typeface="Times New Roman" panose="02020603050405020304" pitchFamily="18" charset="0"/>
              </a:rPr>
              <a:t>, el empleador deberá:</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14</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42643976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533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50000"/>
              </a:lnSpc>
              <a:spcBef>
                <a:spcPts val="600"/>
              </a:spcBef>
              <a:spcAft>
                <a:spcPts val="600"/>
              </a:spcAft>
            </a:pPr>
            <a:r>
              <a:rPr lang="es-PA" sz="2800" dirty="0">
                <a:effectLst/>
                <a:ea typeface="Times New Roman" panose="02020603050405020304" pitchFamily="18" charset="0"/>
              </a:rPr>
              <a:t>a. Realizar un análisis detallado del peligro de arco o usar las Tablas 410-1, 410-2 o 410-3 para determinar la clasificación de arco efectivo de la ropa o un sistema de ropa que deben usar los empleados que trabajan en o cerca de líneas, piezas o equipos energizados con voltajes de 50 V a 800 000 V.</a:t>
            </a:r>
          </a:p>
          <a:p>
            <a:pPr indent="449580" algn="just">
              <a:lnSpc>
                <a:spcPct val="150000"/>
              </a:lnSpc>
              <a:spcBef>
                <a:spcPts val="600"/>
              </a:spcBef>
              <a:spcAft>
                <a:spcPts val="600"/>
              </a:spcAft>
            </a:pPr>
            <a:r>
              <a:rPr lang="es-PA" sz="2800" dirty="0">
                <a:effectLst/>
                <a:ea typeface="Times New Roman" panose="02020603050405020304" pitchFamily="18" charset="0"/>
              </a:rPr>
              <a:t>El análisis de riesgo de arco debe incluir un cálculo de la energía de arco estimada basada en la corriente de falla disponible, la duración del arco (ciclos) y la distancia desde el arco hasta el empleado.</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15</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4235381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533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50000"/>
              </a:lnSpc>
              <a:spcBef>
                <a:spcPts val="600"/>
              </a:spcBef>
              <a:spcAft>
                <a:spcPts val="600"/>
              </a:spcAft>
            </a:pPr>
            <a:r>
              <a:rPr lang="es-PA" sz="2800" dirty="0">
                <a:effectLst/>
                <a:ea typeface="Times New Roman" panose="02020603050405020304" pitchFamily="18" charset="0"/>
              </a:rPr>
              <a:t>b. Requerir a los empleados que utilicen la ropa o un sistema de ropa con una clasificación de arco efectiva </a:t>
            </a:r>
            <a:r>
              <a:rPr lang="es-PA" sz="2800" dirty="0">
                <a:ea typeface="Times New Roman" panose="02020603050405020304" pitchFamily="18" charset="0"/>
              </a:rPr>
              <a:t>d</a:t>
            </a:r>
            <a:r>
              <a:rPr lang="es-PA" sz="2800" dirty="0">
                <a:effectLst/>
                <a:ea typeface="Times New Roman" panose="02020603050405020304" pitchFamily="18" charset="0"/>
              </a:rPr>
              <a:t>e no menos del nivel anticipado de energía de arco.</a:t>
            </a:r>
          </a:p>
          <a:p>
            <a:pPr indent="449580" algn="just">
              <a:lnSpc>
                <a:spcPct val="150000"/>
              </a:lnSpc>
              <a:spcBef>
                <a:spcPts val="600"/>
              </a:spcBef>
              <a:spcAft>
                <a:spcPts val="600"/>
              </a:spcAft>
            </a:pPr>
            <a:r>
              <a:rPr lang="es-PA" sz="2800" dirty="0">
                <a:effectLst/>
                <a:ea typeface="Times New Roman" panose="02020603050405020304" pitchFamily="18" charset="0"/>
              </a:rPr>
              <a:t>EXCEPCIÓN Si la ropa o el sistema de ropa requerido por esta regla tiene el potencial de crear riesgo adicional o mayor que la posible exposición a la energía térmica del arco eléctrico, entonces la ropa o el sistema de ropa con una clasificación de arco efectiva menor que la requerida por esta regla puede ser utilizada.</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16</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9492430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NOTA 1 Las evaluaciones realizadas para determinar la exposición potencial a un arco eléctrico consideran las tareas asignadas del empleado afectado y las actividades de trabajo.</a:t>
            </a:r>
          </a:p>
          <a:p>
            <a:pPr indent="449580" algn="just">
              <a:lnSpc>
                <a:spcPct val="130000"/>
              </a:lnSpc>
            </a:pPr>
            <a:r>
              <a:rPr lang="es-PA" sz="2800" dirty="0">
                <a:effectLst/>
                <a:ea typeface="Times New Roman" panose="02020603050405020304" pitchFamily="18" charset="0"/>
              </a:rPr>
              <a:t>NOTA 2 Un sistema de ropa (múltiples capas) que incluye una capa externa de material resistente a la llama y una capa interna de fibra natural no resistente a la llama, se ha demostrado que el material bloquea más calor que una sola capa, el efecto de la combinación de estas capas múltiples se puede considerar como la clasificación efectiva de arco eléctrico.</a:t>
            </a:r>
          </a:p>
          <a:p>
            <a:pPr indent="449580" algn="just">
              <a:lnSpc>
                <a:spcPct val="130000"/>
              </a:lnSpc>
            </a:pPr>
            <a:r>
              <a:rPr lang="es-PA" sz="2800" dirty="0">
                <a:effectLst/>
                <a:ea typeface="Times New Roman" panose="02020603050405020304" pitchFamily="18" charset="0"/>
              </a:rPr>
              <a:t>NOTA 3 Se pueden utilizar los controles de ingeniería reducir la energía del arco y se pueden aplicar prácticas de trabajo para reducir los niveles de exposición.</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17</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3591901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78378" y="1387773"/>
            <a:ext cx="4139060" cy="3244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ctr">
              <a:lnSpc>
                <a:spcPct val="150000"/>
              </a:lnSpc>
            </a:pPr>
            <a:r>
              <a:rPr lang="es-PA" sz="2800" dirty="0">
                <a:effectLst/>
                <a:ea typeface="Times New Roman" panose="02020603050405020304" pitchFamily="18" charset="0"/>
              </a:rPr>
              <a:t>Tabla 410-1-Ropa y sistemas de ropa (cal / cm</a:t>
            </a:r>
            <a:r>
              <a:rPr lang="es-PA" sz="2800" baseline="30000" dirty="0">
                <a:effectLst/>
                <a:ea typeface="Times New Roman" panose="02020603050405020304" pitchFamily="18" charset="0"/>
              </a:rPr>
              <a:t>2</a:t>
            </a:r>
            <a:r>
              <a:rPr lang="es-PA" sz="2800" dirty="0">
                <a:effectLst/>
                <a:ea typeface="Times New Roman" panose="02020603050405020304" pitchFamily="18" charset="0"/>
              </a:rPr>
              <a:t>) para voltajes de 50 V a 1000 V (ac) (Ver la Regla 410A3.)</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18</a:t>
            </a:fld>
            <a:endParaRPr lang="es-ES" altLang="es-PA">
              <a:solidFill>
                <a:srgbClr val="045C75"/>
              </a:solidFill>
              <a:latin typeface="Constantia" panose="02030602050306030303" pitchFamily="18" charset="0"/>
            </a:endParaRPr>
          </a:p>
        </p:txBody>
      </p:sp>
      <p:pic>
        <p:nvPicPr>
          <p:cNvPr id="5" name="Picture 1">
            <a:extLst>
              <a:ext uri="{FF2B5EF4-FFF2-40B4-BE49-F238E27FC236}">
                <a16:creationId xmlns:a16="http://schemas.microsoft.com/office/drawing/2014/main" id="{16B96051-4841-45D8-A471-F8E8607A416C}"/>
              </a:ext>
            </a:extLst>
          </p:cNvPr>
          <p:cNvPicPr/>
          <p:nvPr/>
        </p:nvPicPr>
        <p:blipFill>
          <a:blip r:embed="rId2">
            <a:lum bright="-20000" contrast="40000"/>
            <a:extLst>
              <a:ext uri="{28A0092B-C50C-407E-A947-70E740481C1C}">
                <a14:useLocalDpi xmlns:a14="http://schemas.microsoft.com/office/drawing/2010/main" val="0"/>
              </a:ext>
            </a:extLst>
          </a:blip>
          <a:srcRect/>
          <a:stretch>
            <a:fillRect/>
          </a:stretch>
        </p:blipFill>
        <p:spPr bwMode="auto">
          <a:xfrm>
            <a:off x="4413380" y="0"/>
            <a:ext cx="7778620" cy="6858000"/>
          </a:xfrm>
          <a:prstGeom prst="rect">
            <a:avLst/>
          </a:prstGeom>
          <a:noFill/>
          <a:ln>
            <a:noFill/>
          </a:ln>
        </p:spPr>
      </p:pic>
    </p:spTree>
    <p:extLst>
      <p:ext uri="{BB962C8B-B14F-4D97-AF65-F5344CB8AC3E}">
        <p14:creationId xmlns:p14="http://schemas.microsoft.com/office/powerpoint/2010/main" val="7733446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78378" y="1387773"/>
            <a:ext cx="4139060" cy="4536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ctr">
              <a:lnSpc>
                <a:spcPct val="150000"/>
              </a:lnSpc>
            </a:pPr>
            <a:r>
              <a:rPr lang="es-PA" sz="2800" dirty="0">
                <a:effectLst/>
                <a:ea typeface="Times New Roman" panose="02020603050405020304" pitchFamily="18" charset="0"/>
              </a:rPr>
              <a:t>Tabla 410-2: Ropa y sistemas de ropa: voltaje, corriente de falla y tiempo de corte máximo para voltajes de 1.1 kV a 46 kV ac (Ver la Regla 410A3.</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19</a:t>
            </a:fld>
            <a:endParaRPr lang="es-ES" altLang="es-PA">
              <a:solidFill>
                <a:srgbClr val="045C75"/>
              </a:solidFill>
              <a:latin typeface="Constantia" panose="02030602050306030303" pitchFamily="18" charset="0"/>
            </a:endParaRPr>
          </a:p>
        </p:txBody>
      </p:sp>
      <p:pic>
        <p:nvPicPr>
          <p:cNvPr id="6" name="Picture 2">
            <a:extLst>
              <a:ext uri="{FF2B5EF4-FFF2-40B4-BE49-F238E27FC236}">
                <a16:creationId xmlns:a16="http://schemas.microsoft.com/office/drawing/2014/main" id="{DA0B8027-3F03-4754-870B-C1E06555370C}"/>
              </a:ext>
            </a:extLst>
          </p:cNvPr>
          <p:cNvPicPr/>
          <p:nvPr/>
        </p:nvPicPr>
        <p:blipFill>
          <a:blip r:embed="rId2" cstate="print">
            <a:lum bright="-20000" contrast="40000"/>
            <a:extLst>
              <a:ext uri="{28A0092B-C50C-407E-A947-70E740481C1C}">
                <a14:useLocalDpi xmlns:a14="http://schemas.microsoft.com/office/drawing/2010/main" val="0"/>
              </a:ext>
            </a:extLst>
          </a:blip>
          <a:srcRect/>
          <a:stretch>
            <a:fillRect/>
          </a:stretch>
        </p:blipFill>
        <p:spPr bwMode="auto">
          <a:xfrm>
            <a:off x="4737463" y="0"/>
            <a:ext cx="7454537" cy="6858000"/>
          </a:xfrm>
          <a:prstGeom prst="rect">
            <a:avLst/>
          </a:prstGeom>
          <a:noFill/>
          <a:ln>
            <a:noFill/>
          </a:ln>
        </p:spPr>
      </p:pic>
    </p:spTree>
    <p:extLst>
      <p:ext uri="{BB962C8B-B14F-4D97-AF65-F5344CB8AC3E}">
        <p14:creationId xmlns:p14="http://schemas.microsoft.com/office/powerpoint/2010/main" val="3406766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87383" y="0"/>
            <a:ext cx="11643359" cy="6631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50000"/>
              </a:lnSpc>
              <a:spcBef>
                <a:spcPts val="600"/>
              </a:spcBef>
              <a:spcAft>
                <a:spcPts val="600"/>
              </a:spcAft>
            </a:pPr>
            <a:r>
              <a:rPr lang="es-PA" sz="2800" dirty="0">
                <a:effectLst/>
                <a:ea typeface="Times New Roman" panose="02020603050405020304" pitchFamily="18" charset="0"/>
              </a:rPr>
              <a:t>El propósito del Código de Seguridad Eléctrica Nacional de los Estados Unidos de América (ANSI C2 – </a:t>
            </a:r>
            <a:r>
              <a:rPr lang="es-PA" sz="2800" dirty="0" err="1">
                <a:effectLst/>
                <a:ea typeface="Times New Roman" panose="02020603050405020304" pitchFamily="18" charset="0"/>
              </a:rPr>
              <a:t>National</a:t>
            </a:r>
            <a:r>
              <a:rPr lang="es-PA" sz="2800" dirty="0">
                <a:effectLst/>
                <a:ea typeface="Times New Roman" panose="02020603050405020304" pitchFamily="18" charset="0"/>
              </a:rPr>
              <a:t> Electric Safety </a:t>
            </a:r>
            <a:r>
              <a:rPr lang="es-PA" sz="2800" dirty="0" err="1">
                <a:effectLst/>
                <a:ea typeface="Times New Roman" panose="02020603050405020304" pitchFamily="18" charset="0"/>
              </a:rPr>
              <a:t>Code</a:t>
            </a:r>
            <a:r>
              <a:rPr lang="es-PA" sz="2800" dirty="0">
                <a:effectLst/>
                <a:ea typeface="Times New Roman" panose="02020603050405020304" pitchFamily="18" charset="0"/>
              </a:rPr>
              <a:t>, NESC) es la protección práctica de personas, instalaciones de servicios públicos y la propiedad afectada durante la instalación, operación y mantenimiento de instalaciones de suministro eléctrico y comunicaciones, bajo condiciones especificadas.</a:t>
            </a:r>
            <a:endParaRPr lang="es-PA" sz="2800" dirty="0">
              <a:effectLst/>
              <a:latin typeface="Times New Roman" panose="02020603050405020304" pitchFamily="18" charset="0"/>
              <a:ea typeface="Times New Roman" panose="02020603050405020304" pitchFamily="18" charset="0"/>
            </a:endParaRPr>
          </a:p>
          <a:p>
            <a:pPr algn="just">
              <a:lnSpc>
                <a:spcPct val="150000"/>
              </a:lnSpc>
              <a:spcBef>
                <a:spcPts val="600"/>
              </a:spcBef>
              <a:spcAft>
                <a:spcPts val="600"/>
              </a:spcAft>
            </a:pPr>
            <a:r>
              <a:rPr lang="es-PA" sz="2800" dirty="0">
                <a:effectLst/>
                <a:ea typeface="Times New Roman" panose="02020603050405020304" pitchFamily="18" charset="0"/>
              </a:rPr>
              <a:t>NOTA: Las reglas de NESC se basan en los principios fundamentales utilizados para la seguridad de las instalaciones de servicios públicos, y el NESC es aceptado globalmente como una buena práctica de ingeniería.</a:t>
            </a:r>
            <a:endParaRPr lang="es-PA" sz="2800" dirty="0">
              <a:effectLst/>
              <a:latin typeface="Times New Roman" panose="02020603050405020304" pitchFamily="18" charset="0"/>
              <a:ea typeface="Times New Roman" panose="02020603050405020304" pitchFamily="18" charset="0"/>
            </a:endParaRP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2</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0245067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78378" y="1387773"/>
            <a:ext cx="4139060" cy="518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ctr">
              <a:lnSpc>
                <a:spcPct val="150000"/>
              </a:lnSpc>
            </a:pPr>
            <a:r>
              <a:rPr lang="es-PA" sz="2800" dirty="0">
                <a:effectLst/>
                <a:ea typeface="Times New Roman" panose="02020603050405020304" pitchFamily="18" charset="0"/>
              </a:rPr>
              <a:t>Tabla 410-3: Ropa de trabajo y herramientas de línea viva: voltaje, corriente de falla, y tiempo de corte  máximo para voltajes de 46.1 kV a 800 kV ac (Ver la Regla 410A3.)</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20</a:t>
            </a:fld>
            <a:endParaRPr lang="es-ES" altLang="es-PA">
              <a:solidFill>
                <a:srgbClr val="045C75"/>
              </a:solidFill>
              <a:latin typeface="Constantia" panose="02030602050306030303" pitchFamily="18" charset="0"/>
            </a:endParaRPr>
          </a:p>
        </p:txBody>
      </p:sp>
      <p:pic>
        <p:nvPicPr>
          <p:cNvPr id="5" name="Picture 3">
            <a:extLst>
              <a:ext uri="{FF2B5EF4-FFF2-40B4-BE49-F238E27FC236}">
                <a16:creationId xmlns:a16="http://schemas.microsoft.com/office/drawing/2014/main" id="{816B58C0-C680-4801-A0A2-B286A0639CAB}"/>
              </a:ext>
            </a:extLst>
          </p:cNvPr>
          <p:cNvPicPr/>
          <p:nvPr/>
        </p:nvPicPr>
        <p:blipFill rotWithShape="1">
          <a:blip r:embed="rId2">
            <a:lum bright="-20000" contrast="40000"/>
            <a:extLst>
              <a:ext uri="{28A0092B-C50C-407E-A947-70E740481C1C}">
                <a14:useLocalDpi xmlns:a14="http://schemas.microsoft.com/office/drawing/2010/main" val="0"/>
              </a:ext>
            </a:extLst>
          </a:blip>
          <a:srcRect b="25981"/>
          <a:stretch/>
        </p:blipFill>
        <p:spPr bwMode="auto">
          <a:xfrm>
            <a:off x="5442857" y="0"/>
            <a:ext cx="6749143" cy="6858000"/>
          </a:xfrm>
          <a:prstGeom prst="rect">
            <a:avLst/>
          </a:prstGeom>
          <a:noFill/>
          <a:ln>
            <a:noFill/>
          </a:ln>
        </p:spPr>
      </p:pic>
    </p:spTree>
    <p:extLst>
      <p:ext uri="{BB962C8B-B14F-4D97-AF65-F5344CB8AC3E}">
        <p14:creationId xmlns:p14="http://schemas.microsoft.com/office/powerpoint/2010/main" val="4096622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4. Los empleadores utilizarán procedimientos positivos para garantizar el cumplimiento de estas reglas. Los casos pueden surgir donde la aplicación estricta de una regla particular podría obstaculizar seriamente el progreso seguro del trabajo; en tales casos, el empleado a cargo del trabajo debe hacer una modificación temporal del trabajo, a una regla en particular, para que el trabajo se pueda realizar sin incrementarse el peligro.</a:t>
            </a:r>
          </a:p>
          <a:p>
            <a:pPr indent="449580" algn="just">
              <a:lnSpc>
                <a:spcPct val="130000"/>
              </a:lnSpc>
            </a:pPr>
            <a:r>
              <a:rPr lang="es-PA" sz="2800" dirty="0">
                <a:effectLst/>
                <a:ea typeface="Times New Roman" panose="02020603050405020304" pitchFamily="18" charset="0"/>
              </a:rPr>
              <a:t>5. Si surge una diferencia de opinión con respecto a la aplicación de estas reglas, la decisión del empleador o el agente autorizado del empleador será definitivo. Esta decisión no dará lugar a que ningún empleado realice el trabajo de una manera que es excesivamente peligrosa para el empleado u otros trabajadores.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21</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9252287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83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50000"/>
              </a:lnSpc>
              <a:spcBef>
                <a:spcPts val="600"/>
              </a:spcBef>
              <a:spcAft>
                <a:spcPts val="600"/>
              </a:spcAft>
            </a:pPr>
            <a:r>
              <a:rPr lang="es-PA" sz="2800" dirty="0">
                <a:effectLst/>
                <a:ea typeface="Times New Roman" panose="02020603050405020304" pitchFamily="18" charset="0"/>
              </a:rPr>
              <a:t>B. Procedimientos de emergencia y primeros auxilios.</a:t>
            </a:r>
          </a:p>
          <a:p>
            <a:pPr indent="449580" algn="just">
              <a:lnSpc>
                <a:spcPct val="150000"/>
              </a:lnSpc>
              <a:spcBef>
                <a:spcPts val="600"/>
              </a:spcBef>
              <a:spcAft>
                <a:spcPts val="600"/>
              </a:spcAft>
            </a:pPr>
            <a:r>
              <a:rPr lang="es-PA" sz="2800" dirty="0">
                <a:effectLst/>
                <a:ea typeface="Times New Roman" panose="02020603050405020304" pitchFamily="18" charset="0"/>
              </a:rPr>
              <a:t>1. Los empleados serán informados de los procedimientos a seguir en caso de emergencias y primeros auxilios para inducir métodos aprobados de reanimación. Las copias de tales procedimientos deben ser accesibles donde el número de empleados y la naturaleza del trabajo lo ameritan.</a:t>
            </a:r>
          </a:p>
          <a:p>
            <a:pPr indent="449580" algn="just">
              <a:lnSpc>
                <a:spcPct val="150000"/>
              </a:lnSpc>
              <a:spcBef>
                <a:spcPts val="600"/>
              </a:spcBef>
              <a:spcAft>
                <a:spcPts val="600"/>
              </a:spcAft>
            </a:pPr>
            <a:r>
              <a:rPr lang="es-PA" sz="2800" dirty="0">
                <a:effectLst/>
                <a:ea typeface="Times New Roman" panose="02020603050405020304" pitchFamily="18" charset="0"/>
              </a:rPr>
              <a:t>2. Los empleados que trabajen en comunicaciones o equipos o líneas de suministro eléctrico deberán estar regularmente instruidos en métodos de primeros auxilios y procedimientos de emergencia, si sus deberes lo ameritan.</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22</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2627728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4844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50000"/>
              </a:lnSpc>
              <a:spcBef>
                <a:spcPts val="600"/>
              </a:spcBef>
              <a:spcAft>
                <a:spcPts val="600"/>
              </a:spcAft>
            </a:pPr>
            <a:r>
              <a:rPr lang="es-PA" sz="2800" dirty="0">
                <a:effectLst/>
                <a:ea typeface="Times New Roman" panose="02020603050405020304" pitchFamily="18" charset="0"/>
              </a:rPr>
              <a:t>C Responsabilidad</a:t>
            </a:r>
          </a:p>
          <a:p>
            <a:pPr indent="449580" algn="just">
              <a:lnSpc>
                <a:spcPct val="150000"/>
              </a:lnSpc>
              <a:spcBef>
                <a:spcPts val="600"/>
              </a:spcBef>
              <a:spcAft>
                <a:spcPts val="600"/>
              </a:spcAft>
            </a:pPr>
            <a:r>
              <a:rPr lang="es-PA" sz="2800" dirty="0">
                <a:effectLst/>
                <a:ea typeface="Times New Roman" panose="02020603050405020304" pitchFamily="18" charset="0"/>
              </a:rPr>
              <a:t>1. Una persona designada estará a cargo de la operación del equipo y las líneas y será responsables de su operación segura.</a:t>
            </a:r>
          </a:p>
          <a:p>
            <a:pPr indent="449580" algn="just">
              <a:lnSpc>
                <a:spcPct val="150000"/>
              </a:lnSpc>
              <a:spcBef>
                <a:spcPts val="600"/>
              </a:spcBef>
              <a:spcAft>
                <a:spcPts val="600"/>
              </a:spcAft>
            </a:pPr>
            <a:r>
              <a:rPr lang="es-PA" sz="2800" dirty="0">
                <a:effectLst/>
                <a:ea typeface="Times New Roman" panose="02020603050405020304" pitchFamily="18" charset="0"/>
              </a:rPr>
              <a:t>2. Si más de una persona está trabajando en o sobre el mismo equipo o línea, una persona será designada como responsable del trabajo a realizar. Donde hay trabajo en ubicaciones separadas, una persona puede ser designada en cada ubicación.</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23</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1289213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66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20000"/>
              </a:lnSpc>
            </a:pPr>
            <a:r>
              <a:rPr lang="es-PA" sz="2800" dirty="0">
                <a:effectLst/>
                <a:ea typeface="Times New Roman" panose="02020603050405020304" pitchFamily="18" charset="0"/>
              </a:rPr>
              <a:t>411. Métodos y dispositivos de protección.</a:t>
            </a:r>
          </a:p>
          <a:p>
            <a:pPr indent="449580" algn="just">
              <a:lnSpc>
                <a:spcPct val="120000"/>
              </a:lnSpc>
            </a:pPr>
            <a:r>
              <a:rPr lang="es-PA" sz="2800" dirty="0">
                <a:effectLst/>
                <a:ea typeface="Times New Roman" panose="02020603050405020304" pitchFamily="18" charset="0"/>
              </a:rPr>
              <a:t>1. El acceso a equipos rotativos o energizados se restringirá al personal autorizado.</a:t>
            </a:r>
          </a:p>
          <a:p>
            <a:pPr indent="449580" algn="just">
              <a:lnSpc>
                <a:spcPct val="120000"/>
              </a:lnSpc>
            </a:pPr>
            <a:r>
              <a:rPr lang="es-PA" sz="2800" dirty="0">
                <a:effectLst/>
                <a:ea typeface="Times New Roman" panose="02020603050405020304" pitchFamily="18" charset="0"/>
              </a:rPr>
              <a:t>2. Diagramas, que muestran claramente la disposición y ubicación del equipo de suministro eléctrico y líneas, se mantendrá en archivo y estarán fácilmente disponibles para el personal autorizado para esa parte del sistema del que son responsables.</a:t>
            </a:r>
          </a:p>
          <a:p>
            <a:pPr indent="449580" algn="just">
              <a:lnSpc>
                <a:spcPct val="120000"/>
              </a:lnSpc>
            </a:pPr>
            <a:r>
              <a:rPr lang="es-PA" sz="2800" dirty="0">
                <a:effectLst/>
                <a:ea typeface="Times New Roman" panose="02020603050405020304" pitchFamily="18" charset="0"/>
              </a:rPr>
              <a:t>3. Los empleados deberán recibir instrucciones sobre las características del equipo o líneas y métodos para ser utilizado antes de realizar cualquier trabajo al respecto.</a:t>
            </a:r>
          </a:p>
          <a:p>
            <a:pPr indent="449580" algn="just">
              <a:lnSpc>
                <a:spcPct val="120000"/>
              </a:lnSpc>
            </a:pPr>
            <a:r>
              <a:rPr lang="es-PA" sz="2800" dirty="0">
                <a:effectLst/>
                <a:ea typeface="Times New Roman" panose="02020603050405020304" pitchFamily="18" charset="0"/>
              </a:rPr>
              <a:t>4. Se debe indicar a los empleados que tomen precauciones adicionales para garantizar su seguridad cuando las condiciones crean peligros inusuales. </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24</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9791127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Dispositivos y equipos</a:t>
            </a:r>
          </a:p>
          <a:p>
            <a:pPr indent="449580" algn="just">
              <a:lnSpc>
                <a:spcPct val="130000"/>
              </a:lnSpc>
            </a:pPr>
            <a:r>
              <a:rPr lang="es-PA" sz="2800" dirty="0">
                <a:effectLst/>
                <a:ea typeface="Times New Roman" panose="02020603050405020304" pitchFamily="18" charset="0"/>
              </a:rPr>
              <a:t>Un suministro adecuado de dispositivos y equipos de protección, suficiente para permitir que los empleados cumplan con los requisitos del trabajo a realizar, y los equipos y materiales de primeros auxilios deberán ser de fácil acceso y, donde sea práctico, en lugares especiales.</a:t>
            </a:r>
          </a:p>
          <a:p>
            <a:pPr indent="449580" algn="just">
              <a:lnSpc>
                <a:spcPct val="130000"/>
              </a:lnSpc>
            </a:pPr>
            <a:r>
              <a:rPr lang="es-PA" sz="2800" dirty="0">
                <a:effectLst/>
                <a:ea typeface="Times New Roman" panose="02020603050405020304" pitchFamily="18" charset="0"/>
              </a:rPr>
              <a:t>Los dispositivos de protección y el equipo deben cumplir con los estándares aplicables enumerados en la Sección 3.</a:t>
            </a:r>
          </a:p>
          <a:p>
            <a:pPr indent="449580" algn="just">
              <a:lnSpc>
                <a:spcPct val="130000"/>
              </a:lnSpc>
            </a:pPr>
            <a:r>
              <a:rPr lang="es-PA" sz="2800" dirty="0">
                <a:effectLst/>
                <a:ea typeface="Times New Roman" panose="02020603050405020304" pitchFamily="18" charset="0"/>
              </a:rPr>
              <a:t>NOTA: La siguiente es una lista de algunos dispositivos y equipos comunes de protección que dependerá de los requisitos de cada caso:</a:t>
            </a:r>
          </a:p>
          <a:p>
            <a:pPr indent="449580" algn="just">
              <a:lnSpc>
                <a:spcPct val="130000"/>
              </a:lnSpc>
            </a:pPr>
            <a:r>
              <a:rPr lang="es-PA" sz="2800" dirty="0">
                <a:effectLst/>
                <a:ea typeface="Times New Roman" panose="02020603050405020304" pitchFamily="18" charset="0"/>
              </a:rPr>
              <a:t>1.	Vestimenta aislada como guantes de goma, mangas de goma y cascos.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25</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40988871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2.	Escudo aislante, fundas, esteras y plataformas.</a:t>
            </a:r>
          </a:p>
          <a:p>
            <a:pPr indent="449580" algn="just">
              <a:lnSpc>
                <a:spcPct val="130000"/>
              </a:lnSpc>
            </a:pPr>
            <a:r>
              <a:rPr lang="es-PA" sz="2800" dirty="0">
                <a:effectLst/>
                <a:ea typeface="Times New Roman" panose="02020603050405020304" pitchFamily="18" charset="0"/>
              </a:rPr>
              <a:t>3.	Herramientas aisladas para manipular equipos o líneas energizadas.</a:t>
            </a:r>
          </a:p>
          <a:p>
            <a:pPr indent="449580" algn="just">
              <a:lnSpc>
                <a:spcPct val="130000"/>
              </a:lnSpc>
            </a:pPr>
            <a:r>
              <a:rPr lang="es-PA" sz="2800" dirty="0">
                <a:effectLst/>
                <a:ea typeface="Times New Roman" panose="02020603050405020304" pitchFamily="18" charset="0"/>
              </a:rPr>
              <a:t>4.	Gafas de protección.</a:t>
            </a:r>
          </a:p>
          <a:p>
            <a:pPr indent="449580" algn="just">
              <a:lnSpc>
                <a:spcPct val="130000"/>
              </a:lnSpc>
            </a:pPr>
            <a:r>
              <a:rPr lang="es-PA" sz="2800" dirty="0">
                <a:effectLst/>
                <a:ea typeface="Times New Roman" panose="02020603050405020304" pitchFamily="18" charset="0"/>
              </a:rPr>
              <a:t>5.	Etiquetas de trabajo personal, señales de peligro portátiles, conos de tráfico y luces intermitentes.</a:t>
            </a:r>
          </a:p>
          <a:p>
            <a:pPr indent="449580" algn="just">
              <a:lnSpc>
                <a:spcPct val="130000"/>
              </a:lnSpc>
            </a:pPr>
            <a:r>
              <a:rPr lang="es-PA" sz="2800" dirty="0">
                <a:effectLst/>
                <a:ea typeface="Times New Roman" panose="02020603050405020304" pitchFamily="18" charset="0"/>
              </a:rPr>
              <a:t>6.	Cinturones corporales de trabajadores de líneas, cordones y correas de posicionamiento.</a:t>
            </a:r>
          </a:p>
          <a:p>
            <a:pPr indent="449580" algn="just">
              <a:lnSpc>
                <a:spcPct val="130000"/>
              </a:lnSpc>
            </a:pPr>
            <a:r>
              <a:rPr lang="es-PA" sz="2800" dirty="0">
                <a:effectLst/>
                <a:ea typeface="Times New Roman" panose="02020603050405020304" pitchFamily="18" charset="0"/>
              </a:rPr>
              <a:t>7. Equipo de extinción de incendios diseñado para un uso seguro en partes energizadas o claramente marcado que no debe ser utilizado.</a:t>
            </a:r>
          </a:p>
          <a:p>
            <a:pPr indent="449580" algn="just">
              <a:lnSpc>
                <a:spcPct val="130000"/>
              </a:lnSpc>
            </a:pPr>
            <a:r>
              <a:rPr lang="es-PA" sz="2800" dirty="0">
                <a:effectLst/>
                <a:ea typeface="Times New Roman" panose="02020603050405020304" pitchFamily="18" charset="0"/>
              </a:rPr>
              <a:t>8. Materiales y dispositivos de protección a tierra.</a:t>
            </a:r>
          </a:p>
          <a:p>
            <a:pPr indent="449580" algn="just">
              <a:lnSpc>
                <a:spcPct val="130000"/>
              </a:lnSpc>
            </a:pPr>
            <a:r>
              <a:rPr lang="es-PA" sz="2800" dirty="0">
                <a:effectLst/>
                <a:ea typeface="Times New Roman" panose="02020603050405020304" pitchFamily="18" charset="0"/>
              </a:rPr>
              <a:t>9. Equipo de iluminación portátil.</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26</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4854158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10. Equipo y materiales de primeros auxilios.</a:t>
            </a:r>
          </a:p>
          <a:p>
            <a:pPr indent="449580" algn="just">
              <a:lnSpc>
                <a:spcPct val="130000"/>
              </a:lnSpc>
            </a:pPr>
            <a:r>
              <a:rPr lang="es-PA" sz="2800" dirty="0">
                <a:effectLst/>
                <a:ea typeface="Times New Roman" panose="02020603050405020304" pitchFamily="18" charset="0"/>
              </a:rPr>
              <a:t>11. Dispositivos de detección de voltaje / medidores.</a:t>
            </a:r>
          </a:p>
          <a:p>
            <a:pPr indent="449580" algn="just">
              <a:lnSpc>
                <a:spcPct val="130000"/>
              </a:lnSpc>
            </a:pPr>
            <a:r>
              <a:rPr lang="es-PA" sz="2800" dirty="0">
                <a:effectLst/>
                <a:ea typeface="Times New Roman" panose="02020603050405020304" pitchFamily="18" charset="0"/>
              </a:rPr>
              <a:t>C. Equipos y dispositivos de protección en inspecciones y pruebas</a:t>
            </a:r>
          </a:p>
          <a:p>
            <a:pPr indent="449580" algn="just">
              <a:lnSpc>
                <a:spcPct val="130000"/>
              </a:lnSpc>
            </a:pPr>
            <a:r>
              <a:rPr lang="es-PA" sz="2800" dirty="0">
                <a:effectLst/>
                <a:ea typeface="Times New Roman" panose="02020603050405020304" pitchFamily="18" charset="0"/>
              </a:rPr>
              <a:t>1. Los dispositivos y equipos de protección deben ser inspeccionados o probados para asegurar que estén en una condición segura trabajo.</a:t>
            </a:r>
          </a:p>
          <a:p>
            <a:pPr indent="449580" algn="just">
              <a:lnSpc>
                <a:spcPct val="130000"/>
              </a:lnSpc>
            </a:pPr>
            <a:r>
              <a:rPr lang="es-PA" sz="2800" dirty="0">
                <a:effectLst/>
                <a:ea typeface="Times New Roman" panose="02020603050405020304" pitchFamily="18" charset="0"/>
              </a:rPr>
              <a:t>2. Se deben inspeccionar guantes aislantes, mangas y mantas antes de usar. Guantes aislantes y las mangas se probarán con la frecuencia que requiera su uso.</a:t>
            </a:r>
          </a:p>
          <a:p>
            <a:pPr indent="449580" algn="just">
              <a:lnSpc>
                <a:spcPct val="130000"/>
              </a:lnSpc>
            </a:pPr>
            <a:r>
              <a:rPr lang="es-PA" sz="2800" dirty="0">
                <a:effectLst/>
                <a:ea typeface="Times New Roman" panose="02020603050405020304" pitchFamily="18" charset="0"/>
              </a:rPr>
              <a:t>3. Antes de su uso, los equipos de protección contra caídas y escalada se inspeccionarán para asegurarse de que estén en condiciones de trabajo seguras.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27</a:t>
            </a:fld>
            <a:endParaRPr lang="es-ES" altLang="es-PA">
              <a:solidFill>
                <a:srgbClr val="045C75"/>
              </a:solidFill>
              <a:latin typeface="Constantia" panose="02030602050306030303" pitchFamily="18" charset="0"/>
            </a:endParaRPr>
          </a:p>
        </p:txBody>
      </p:sp>
      <p:sp>
        <p:nvSpPr>
          <p:cNvPr id="2" name="Rectángulo: esquinas redondeadas 1">
            <a:hlinkClick r:id="rId2" action="ppaction://hlinkfile"/>
            <a:extLst>
              <a:ext uri="{FF2B5EF4-FFF2-40B4-BE49-F238E27FC236}">
                <a16:creationId xmlns:a16="http://schemas.microsoft.com/office/drawing/2014/main" id="{7B610461-981A-4EEB-B112-BD11ADF7A0B9}"/>
              </a:ext>
            </a:extLst>
          </p:cNvPr>
          <p:cNvSpPr/>
          <p:nvPr/>
        </p:nvSpPr>
        <p:spPr>
          <a:xfrm>
            <a:off x="9492343" y="152400"/>
            <a:ext cx="2325188" cy="979713"/>
          </a:xfrm>
          <a:prstGeom prst="roundRect">
            <a:avLst/>
          </a:prstGeom>
          <a:solidFill>
            <a:srgbClr val="0070C0"/>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A"/>
          </a:p>
        </p:txBody>
      </p:sp>
      <p:sp>
        <p:nvSpPr>
          <p:cNvPr id="3" name="CuadroTexto 2">
            <a:extLst>
              <a:ext uri="{FF2B5EF4-FFF2-40B4-BE49-F238E27FC236}">
                <a16:creationId xmlns:a16="http://schemas.microsoft.com/office/drawing/2014/main" id="{E0F0629E-B6FD-4005-90EC-730A6B6F9B4E}"/>
              </a:ext>
            </a:extLst>
          </p:cNvPr>
          <p:cNvSpPr txBox="1"/>
          <p:nvPr/>
        </p:nvSpPr>
        <p:spPr>
          <a:xfrm>
            <a:off x="9570721" y="240268"/>
            <a:ext cx="2124890" cy="523220"/>
          </a:xfrm>
          <a:prstGeom prst="rect">
            <a:avLst/>
          </a:prstGeom>
          <a:noFill/>
        </p:spPr>
        <p:txBody>
          <a:bodyPr wrap="square" rtlCol="0">
            <a:spAutoFit/>
          </a:bodyPr>
          <a:lstStyle/>
          <a:p>
            <a:pPr algn="ctr"/>
            <a:r>
              <a:rPr lang="es-PA" sz="2800" dirty="0"/>
              <a:t>CATÁLOGO</a:t>
            </a:r>
          </a:p>
        </p:txBody>
      </p:sp>
    </p:spTree>
    <p:extLst>
      <p:ext uri="{BB962C8B-B14F-4D97-AF65-F5344CB8AC3E}">
        <p14:creationId xmlns:p14="http://schemas.microsoft.com/office/powerpoint/2010/main" val="36831924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5635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D. Señales y etiquetas para la seguridad de los empleados.</a:t>
            </a:r>
          </a:p>
          <a:p>
            <a:pPr indent="449580" algn="just">
              <a:lnSpc>
                <a:spcPct val="130000"/>
              </a:lnSpc>
            </a:pPr>
            <a:r>
              <a:rPr lang="es-PA" sz="2800" dirty="0">
                <a:effectLst/>
                <a:ea typeface="Times New Roman" panose="02020603050405020304" pitchFamily="18" charset="0"/>
              </a:rPr>
              <a:t>Señales de seguridad y etiquetas requeridas por la Parte 4 deben cumplir con las disposiciones de ANSI Z535.1 – 2006 hasta la ANSI Z535.5-2007, inclusive.</a:t>
            </a:r>
          </a:p>
          <a:p>
            <a:pPr indent="449580" algn="just">
              <a:lnSpc>
                <a:spcPct val="130000"/>
              </a:lnSpc>
            </a:pPr>
            <a:endParaRPr lang="es-PA" sz="2800" dirty="0">
              <a:effectLst/>
              <a:ea typeface="Times New Roman" panose="02020603050405020304" pitchFamily="18" charset="0"/>
            </a:endParaRPr>
          </a:p>
          <a:p>
            <a:pPr indent="449580" algn="just">
              <a:lnSpc>
                <a:spcPct val="130000"/>
              </a:lnSpc>
            </a:pPr>
            <a:r>
              <a:rPr lang="es-PA" sz="2800" dirty="0">
                <a:effectLst/>
                <a:ea typeface="Times New Roman" panose="02020603050405020304" pitchFamily="18" charset="0"/>
              </a:rPr>
              <a:t>E, Identificación y localización</a:t>
            </a:r>
          </a:p>
          <a:p>
            <a:pPr indent="449580" algn="just">
              <a:lnSpc>
                <a:spcPct val="130000"/>
              </a:lnSpc>
            </a:pPr>
            <a:r>
              <a:rPr lang="es-PA" sz="2800" dirty="0">
                <a:effectLst/>
                <a:ea typeface="Times New Roman" panose="02020603050405020304" pitchFamily="18" charset="0"/>
              </a:rPr>
              <a:t>Se proporcionarán medios para poder determinar la identificación de las líneas de suministro y comunicación antes de emprender el trabajo. Las personas responsables de las instalaciones subterráneas deberán poder indicar la ubicación de sus instalaciones.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28</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8494037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F. Protección contra caídas</a:t>
            </a:r>
          </a:p>
          <a:p>
            <a:pPr indent="449580" algn="just">
              <a:lnSpc>
                <a:spcPct val="130000"/>
              </a:lnSpc>
            </a:pPr>
            <a:r>
              <a:rPr lang="es-PA" sz="2800" dirty="0">
                <a:effectLst/>
                <a:ea typeface="Times New Roman" panose="02020603050405020304" pitchFamily="18" charset="0"/>
              </a:rPr>
              <a:t>1. Los empleadores deberán desarrollar, implementar y mantener un programa efectivo de protección contra caídas aplicable para subir o acceder y trabajar desde lugares de trabajo elevados, los cuales incluirán todo lo siguiente:</a:t>
            </a:r>
          </a:p>
          <a:p>
            <a:pPr indent="449580" algn="just">
              <a:lnSpc>
                <a:spcPct val="130000"/>
              </a:lnSpc>
            </a:pPr>
            <a:r>
              <a:rPr lang="es-PA" sz="2800" dirty="0">
                <a:effectLst/>
                <a:ea typeface="Times New Roman" panose="02020603050405020304" pitchFamily="18" charset="0"/>
              </a:rPr>
              <a:t>a. Capacitación, reentrenamiento y documentación.</a:t>
            </a:r>
          </a:p>
          <a:p>
            <a:pPr indent="449580" algn="just">
              <a:lnSpc>
                <a:spcPct val="130000"/>
              </a:lnSpc>
            </a:pPr>
            <a:r>
              <a:rPr lang="es-PA" sz="2800" dirty="0">
                <a:effectLst/>
                <a:ea typeface="Times New Roman" panose="02020603050405020304" pitchFamily="18" charset="0"/>
              </a:rPr>
              <a:t>b. Orientación sobre selección de equipos, inspección, cuidado y mantenimiento.</a:t>
            </a:r>
          </a:p>
          <a:p>
            <a:pPr indent="449580" algn="just">
              <a:lnSpc>
                <a:spcPct val="130000"/>
              </a:lnSpc>
            </a:pPr>
            <a:r>
              <a:rPr lang="es-PA" sz="2800" dirty="0">
                <a:effectLst/>
                <a:ea typeface="Times New Roman" panose="02020603050405020304" pitchFamily="18" charset="0"/>
              </a:rPr>
              <a:t>c. Consideraciones sobre el diseño estructural y la integridad, con especial referencia a anclajes y su disponibilidad</a:t>
            </a:r>
          </a:p>
          <a:p>
            <a:pPr indent="449580" algn="just">
              <a:lnSpc>
                <a:spcPct val="130000"/>
              </a:lnSpc>
            </a:pPr>
            <a:r>
              <a:rPr lang="es-PA" sz="2800" dirty="0">
                <a:effectLst/>
                <a:ea typeface="Times New Roman" panose="02020603050405020304" pitchFamily="18" charset="0"/>
              </a:rPr>
              <a:t>d. Planes de rescate y capacitación relacionada.</a:t>
            </a:r>
          </a:p>
          <a:p>
            <a:pPr indent="449580" algn="just">
              <a:lnSpc>
                <a:spcPct val="130000"/>
              </a:lnSpc>
            </a:pPr>
            <a:r>
              <a:rPr lang="es-PA" sz="2800" dirty="0">
                <a:effectLst/>
                <a:ea typeface="Times New Roman" panose="02020603050405020304" pitchFamily="18" charset="0"/>
              </a:rPr>
              <a:t>e. Reconocimiento de riesgos.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29</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327072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3</a:t>
            </a:fld>
            <a:endParaRPr lang="es-ES" altLang="es-PA">
              <a:solidFill>
                <a:srgbClr val="045C75"/>
              </a:solidFill>
              <a:latin typeface="Constantia" panose="02030602050306030303" pitchFamily="18" charset="0"/>
            </a:endParaRPr>
          </a:p>
        </p:txBody>
      </p:sp>
      <p:pic>
        <p:nvPicPr>
          <p:cNvPr id="3" name="Imagen 2">
            <a:extLst>
              <a:ext uri="{FF2B5EF4-FFF2-40B4-BE49-F238E27FC236}">
                <a16:creationId xmlns:a16="http://schemas.microsoft.com/office/drawing/2014/main" id="{C0370117-ECED-4EC5-AC5C-AD2E8C0ED1EB}"/>
              </a:ext>
            </a:extLst>
          </p:cNvPr>
          <p:cNvPicPr>
            <a:picLocks noChangeAspect="1"/>
          </p:cNvPicPr>
          <p:nvPr/>
        </p:nvPicPr>
        <p:blipFill rotWithShape="1">
          <a:blip r:embed="rId2"/>
          <a:srcRect l="556" r="2496" b="3918"/>
          <a:stretch/>
        </p:blipFill>
        <p:spPr>
          <a:xfrm>
            <a:off x="-1" y="933061"/>
            <a:ext cx="12193335" cy="4753635"/>
          </a:xfrm>
          <a:prstGeom prst="rect">
            <a:avLst/>
          </a:prstGeom>
        </p:spPr>
      </p:pic>
    </p:spTree>
    <p:extLst>
      <p:ext uri="{BB962C8B-B14F-4D97-AF65-F5344CB8AC3E}">
        <p14:creationId xmlns:p14="http://schemas.microsoft.com/office/powerpoint/2010/main" val="29911625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2 El empleador no debe permitir a los empleados el uso de correas de posicionamiento 100% de cuero o sin ganchos de bloqueo de seguridad.</a:t>
            </a:r>
          </a:p>
          <a:p>
            <a:pPr indent="449580" algn="just">
              <a:lnSpc>
                <a:spcPct val="130000"/>
              </a:lnSpc>
            </a:pPr>
            <a:r>
              <a:rPr lang="es-PA" sz="2800" dirty="0">
                <a:effectLst/>
                <a:ea typeface="Times New Roman" panose="02020603050405020304" pitchFamily="18" charset="0"/>
              </a:rPr>
              <a:t>Sección 42,</a:t>
            </a:r>
          </a:p>
          <a:p>
            <a:pPr indent="449580" algn="just">
              <a:lnSpc>
                <a:spcPct val="130000"/>
              </a:lnSpc>
            </a:pPr>
            <a:r>
              <a:rPr lang="es-PA" sz="2800" dirty="0">
                <a:effectLst/>
                <a:ea typeface="Times New Roman" panose="02020603050405020304" pitchFamily="18" charset="0"/>
              </a:rPr>
              <a:t>Reglas generales para empleados</a:t>
            </a:r>
          </a:p>
          <a:p>
            <a:pPr indent="449580" algn="just">
              <a:lnSpc>
                <a:spcPct val="130000"/>
              </a:lnSpc>
            </a:pPr>
            <a:r>
              <a:rPr lang="es-PA" sz="2800" dirty="0">
                <a:effectLst/>
                <a:ea typeface="Times New Roman" panose="02020603050405020304" pitchFamily="18" charset="0"/>
              </a:rPr>
              <a:t>420. General</a:t>
            </a:r>
          </a:p>
          <a:p>
            <a:pPr indent="449580" algn="just">
              <a:lnSpc>
                <a:spcPct val="130000"/>
              </a:lnSpc>
            </a:pPr>
            <a:r>
              <a:rPr lang="es-PA" sz="2800" dirty="0">
                <a:effectLst/>
                <a:ea typeface="Times New Roman" panose="02020603050405020304" pitchFamily="18" charset="0"/>
              </a:rPr>
              <a:t>A. Reglas y métodos de emergencia.</a:t>
            </a:r>
          </a:p>
          <a:p>
            <a:pPr indent="449580" algn="just">
              <a:lnSpc>
                <a:spcPct val="130000"/>
              </a:lnSpc>
            </a:pPr>
            <a:r>
              <a:rPr lang="es-PA" sz="2800" dirty="0">
                <a:effectLst/>
                <a:ea typeface="Times New Roman" panose="02020603050405020304" pitchFamily="18" charset="0"/>
              </a:rPr>
              <a:t>1. Los empleados deberán leer y estudiar cuidadosamente las reglas de seguridad y pueden ser llamados en cualquier momento a demostrar su conocimiento de las reglas.</a:t>
            </a:r>
          </a:p>
          <a:p>
            <a:pPr indent="449580" algn="just">
              <a:lnSpc>
                <a:spcPct val="130000"/>
              </a:lnSpc>
            </a:pPr>
            <a:r>
              <a:rPr lang="es-PA" sz="2800" dirty="0">
                <a:effectLst/>
                <a:ea typeface="Times New Roman" panose="02020603050405020304" pitchFamily="18" charset="0"/>
              </a:rPr>
              <a:t>2. Los empleados deberán familiarizarse con los métodos aprobados de primeros auxilios, técnicas de rescate, y extinción de incendios.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30</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6308703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B. Calificaciones de los empleados.</a:t>
            </a:r>
          </a:p>
          <a:p>
            <a:pPr indent="449580" algn="just">
              <a:lnSpc>
                <a:spcPct val="130000"/>
              </a:lnSpc>
            </a:pPr>
            <a:r>
              <a:rPr lang="es-PA" sz="2800" dirty="0">
                <a:effectLst/>
                <a:ea typeface="Times New Roman" panose="02020603050405020304" pitchFamily="18" charset="0"/>
              </a:rPr>
              <a:t>1. Los empleados cuyas tareas requieren trabajar en o cerca de equipos o líneas energizadas, deberán realizar solo aquellas tareas para las cuales están capacitados, equipados, autorizados y dirigidos. Los empleados sin experiencia deberán: (a) trabajar bajo la dirección de una persona experimentada y calificada en el sitio, y (b) realizar solo tareas dirigidas.</a:t>
            </a:r>
          </a:p>
          <a:p>
            <a:pPr indent="449580" algn="just">
              <a:lnSpc>
                <a:spcPct val="130000"/>
              </a:lnSpc>
            </a:pPr>
            <a:r>
              <a:rPr lang="es-PA" sz="2800" dirty="0">
                <a:effectLst/>
                <a:ea typeface="Times New Roman" panose="02020603050405020304" pitchFamily="18" charset="0"/>
              </a:rPr>
              <a:t>2. Los empleados que operen equipos mecanizados deberán estar calificados para realizar esas tareas. </a:t>
            </a:r>
          </a:p>
          <a:p>
            <a:pPr indent="449580" algn="just">
              <a:lnSpc>
                <a:spcPct val="130000"/>
              </a:lnSpc>
            </a:pPr>
            <a:r>
              <a:rPr lang="es-PA" sz="2800" dirty="0">
                <a:effectLst/>
                <a:ea typeface="Times New Roman" panose="02020603050405020304" pitchFamily="18" charset="0"/>
              </a:rPr>
              <a:t>3. Si un empleado tiene dudas sobre el desempeño seguro de cualquier trabajo asignado, el empleado deberá solicitar instrucciones al supervisor o la persona a cargo.</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31</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3434553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32</a:t>
            </a:fld>
            <a:endParaRPr lang="es-ES" altLang="es-PA">
              <a:solidFill>
                <a:srgbClr val="045C75"/>
              </a:solidFill>
              <a:latin typeface="Constantia" panose="02030602050306030303" pitchFamily="18" charset="0"/>
            </a:endParaRPr>
          </a:p>
        </p:txBody>
      </p:sp>
      <p:pic>
        <p:nvPicPr>
          <p:cNvPr id="1026" name="Picture 2" descr="Categorías de licencias de conducir « Sertracen Panamá">
            <a:extLst>
              <a:ext uri="{FF2B5EF4-FFF2-40B4-BE49-F238E27FC236}">
                <a16:creationId xmlns:a16="http://schemas.microsoft.com/office/drawing/2014/main" id="{0137EDA1-E291-48E9-A066-32FCB4D851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7513" y="0"/>
            <a:ext cx="627697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9609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4. Empleados que normalmente no trabajan en o cerca de líneas de suministro eléctrico y equipo, pero cuyo trabajo los lleva a estas áreas para ciertas tareas, procederá con este trabajo solo cuando lo autorice una persona calificada.</a:t>
            </a:r>
          </a:p>
          <a:p>
            <a:pPr indent="449580" algn="just">
              <a:lnSpc>
                <a:spcPct val="130000"/>
              </a:lnSpc>
            </a:pPr>
            <a:r>
              <a:rPr lang="es-PA" sz="2800" dirty="0">
                <a:effectLst/>
                <a:ea typeface="Times New Roman" panose="02020603050405020304" pitchFamily="18" charset="0"/>
              </a:rPr>
              <a:t>C. Salvaguardarse a sí mismo y a los demás.</a:t>
            </a:r>
          </a:p>
          <a:p>
            <a:pPr indent="449580" algn="just">
              <a:lnSpc>
                <a:spcPct val="130000"/>
              </a:lnSpc>
            </a:pPr>
            <a:r>
              <a:rPr lang="es-PA" sz="2800" dirty="0">
                <a:effectLst/>
                <a:ea typeface="Times New Roman" panose="02020603050405020304" pitchFamily="18" charset="0"/>
              </a:rPr>
              <a:t>1. Los empleados deben prestar atención a los letreros y señales de seguridad y advertir a otros que están en peligro o en la proximidad de equipos o líneas energizadas.</a:t>
            </a:r>
          </a:p>
          <a:p>
            <a:pPr indent="449580" algn="just">
              <a:lnSpc>
                <a:spcPct val="130000"/>
              </a:lnSpc>
            </a:pPr>
            <a:r>
              <a:rPr lang="es-PA" sz="2800" dirty="0">
                <a:effectLst/>
                <a:ea typeface="Times New Roman" panose="02020603050405020304" pitchFamily="18" charset="0"/>
              </a:rPr>
              <a:t>2. Los empleados deberán informar de inmediato a la autoridad competente sobre cualquiera de las siguientes situaciones:</a:t>
            </a:r>
          </a:p>
          <a:p>
            <a:pPr indent="449580" algn="just">
              <a:lnSpc>
                <a:spcPct val="130000"/>
              </a:lnSpc>
            </a:pPr>
            <a:r>
              <a:rPr lang="es-PA" sz="2800" dirty="0">
                <a:effectLst/>
                <a:ea typeface="Times New Roman" panose="02020603050405020304" pitchFamily="18" charset="0"/>
              </a:rPr>
              <a:t>a. Defectos en la línea o en el equipo, como cables caídos, aislantes rotos, postes o soportes de lámparas rotos.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33</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6630560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b. Objetos energizados accidentalmente, como conductos, artefactos de iluminación o cables de retenidas.</a:t>
            </a:r>
          </a:p>
          <a:p>
            <a:pPr indent="449580" algn="just">
              <a:lnSpc>
                <a:spcPct val="130000"/>
              </a:lnSpc>
            </a:pPr>
            <a:r>
              <a:rPr lang="es-PA" sz="2800" dirty="0">
                <a:effectLst/>
                <a:ea typeface="Times New Roman" panose="02020603050405020304" pitchFamily="18" charset="0"/>
              </a:rPr>
              <a:t>c. Otros defectos que pueden causar una condición peligrosa.</a:t>
            </a:r>
          </a:p>
          <a:p>
            <a:pPr indent="449580" algn="just">
              <a:lnSpc>
                <a:spcPct val="130000"/>
              </a:lnSpc>
            </a:pPr>
            <a:r>
              <a:rPr lang="es-PA" sz="2800" dirty="0">
                <a:effectLst/>
                <a:ea typeface="Times New Roman" panose="02020603050405020304" pitchFamily="18" charset="0"/>
              </a:rPr>
              <a:t>3. Empleados cuyas tareas no requieren que se acerquen o manejen equipos eléctricos y las líneas, deben mantenerse alejados del equipo o líneas y deben evitar trabajar en áreas donde objetos y materiales pueden ser arrojados por personas que trabajan en lugares altos.</a:t>
            </a:r>
          </a:p>
          <a:p>
            <a:pPr indent="449580" algn="just">
              <a:lnSpc>
                <a:spcPct val="130000"/>
              </a:lnSpc>
            </a:pPr>
            <a:r>
              <a:rPr lang="es-PA" sz="2800" dirty="0">
                <a:effectLst/>
                <a:ea typeface="Times New Roman" panose="02020603050405020304" pitchFamily="18" charset="0"/>
              </a:rPr>
              <a:t>4. Los empleados que trabajan en o cerca de líneas energizadas deberán considerar todos los efectos de sus acciones, teniendo en cuenta su propia seguridad y la seguridad de otros empleados en el sitio de trabajo, o en alguna otra parte del sistema eléctrico, la propiedad de otros y el público en general.</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34</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4480615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5075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5. Ningún empleado deberá acercarse o manipular ningún objeto conductor, sin un mango aislado adecuado, más cerca de cualquier parte energizada expuesta que lo permitido por la Regla 431 (comunicación) o Regla 441 (suministro), según corresponda.</a:t>
            </a:r>
          </a:p>
          <a:p>
            <a:pPr indent="449580" algn="just">
              <a:lnSpc>
                <a:spcPct val="130000"/>
              </a:lnSpc>
            </a:pPr>
            <a:r>
              <a:rPr lang="es-PA" sz="2800" dirty="0">
                <a:effectLst/>
                <a:ea typeface="Times New Roman" panose="02020603050405020304" pitchFamily="18" charset="0"/>
              </a:rPr>
              <a:t>6. Los empleados deben tener cuidado al extender cuerdas metálicas, cintas, cables paralelos en y en la proximidad de líneas energizadas de alto voltaje debido a los voltajes inducidos. Cuando sea necesario medir espacios libres de objetos energizados, solo los dispositivos aprobados para este propósito deberán ser usados.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35</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8750022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451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D. Condiciones energizadas o desconocidas</a:t>
            </a:r>
          </a:p>
          <a:p>
            <a:pPr indent="449580" algn="just">
              <a:lnSpc>
                <a:spcPct val="130000"/>
              </a:lnSpc>
            </a:pPr>
            <a:r>
              <a:rPr lang="es-PA" sz="2800" dirty="0">
                <a:effectLst/>
                <a:ea typeface="Times New Roman" panose="02020603050405020304" pitchFamily="18" charset="0"/>
              </a:rPr>
              <a:t>Los empleados deberán considerar los equipos de fuentes eléctricas y las líneas, como energizadas, a menos que estén completamente seguros de que están </a:t>
            </a:r>
            <a:r>
              <a:rPr lang="es-PA" sz="2800" dirty="0" err="1">
                <a:effectLst/>
                <a:ea typeface="Times New Roman" panose="02020603050405020304" pitchFamily="18" charset="0"/>
              </a:rPr>
              <a:t>desenergizados</a:t>
            </a:r>
            <a:r>
              <a:rPr lang="es-PA" sz="2800" dirty="0">
                <a:effectLst/>
                <a:ea typeface="Times New Roman" panose="02020603050405020304" pitchFamily="18" charset="0"/>
              </a:rPr>
              <a:t>. Antes de comenzar a trabajar, los empleados deben realizar tareas preliminares de inspección o pruebas para determinar las condiciones existentes. Voltajes operativos de equipos y líneas, debe conocerse antes de trabajar en o cerca de las partes energizadas.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36</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9432624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E. Piezas metálicas sin conexión a tierra</a:t>
            </a:r>
          </a:p>
          <a:p>
            <a:pPr indent="449580" algn="just">
              <a:lnSpc>
                <a:spcPct val="130000"/>
              </a:lnSpc>
            </a:pPr>
            <a:r>
              <a:rPr lang="es-PA" sz="2800" dirty="0">
                <a:effectLst/>
                <a:ea typeface="Times New Roman" panose="02020603050405020304" pitchFamily="18" charset="0"/>
              </a:rPr>
              <a:t>Los empleados deben considerar todas las partes de metal no conectadas a tierra de equipos o dispositivos, tales como transformadores carcasas y carcasas de disyuntores, que se energizarán al voltaje más alto al que están expuestos, a menos que estas partes se sepan por medio de pruebas, que estén libre de tal voltaje.</a:t>
            </a:r>
          </a:p>
          <a:p>
            <a:pPr indent="449580" algn="just">
              <a:lnSpc>
                <a:spcPct val="130000"/>
              </a:lnSpc>
            </a:pPr>
            <a:r>
              <a:rPr lang="es-PA" sz="2800" dirty="0">
                <a:effectLst/>
                <a:ea typeface="Times New Roman" panose="02020603050405020304" pitchFamily="18" charset="0"/>
              </a:rPr>
              <a:t>F. Condiciones de arco</a:t>
            </a:r>
          </a:p>
          <a:p>
            <a:pPr indent="449580" algn="just">
              <a:lnSpc>
                <a:spcPct val="130000"/>
              </a:lnSpc>
            </a:pPr>
            <a:r>
              <a:rPr lang="es-PA" sz="2800" dirty="0">
                <a:effectLst/>
                <a:ea typeface="Times New Roman" panose="02020603050405020304" pitchFamily="18" charset="0"/>
              </a:rPr>
              <a:t>Los empleados deben mantener todas las partes de sus cuerpos lo más lejos posible de interruptores, conmutadores disyuntores u otras partes en las cuales puede producirse un arco eléctrico durante la operación o manejo.</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37</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5117033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195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G. Baterías de líquido</a:t>
            </a:r>
          </a:p>
          <a:p>
            <a:pPr indent="449580" algn="just">
              <a:lnSpc>
                <a:spcPct val="130000"/>
              </a:lnSpc>
            </a:pPr>
            <a:r>
              <a:rPr lang="es-PA" sz="2800" dirty="0">
                <a:effectLst/>
                <a:ea typeface="Times New Roman" panose="02020603050405020304" pitchFamily="18" charset="0"/>
              </a:rPr>
              <a:t>1. Los empleados deberán asegurarse de que las áreas de las baterías estén adecuadamente ventiladas antes de realizar el trabajo.</a:t>
            </a:r>
          </a:p>
          <a:p>
            <a:pPr indent="449580" algn="just">
              <a:lnSpc>
                <a:spcPct val="130000"/>
              </a:lnSpc>
            </a:pPr>
            <a:r>
              <a:rPr lang="es-PA" sz="2800" dirty="0">
                <a:effectLst/>
                <a:ea typeface="Times New Roman" panose="02020603050405020304" pitchFamily="18" charset="0"/>
              </a:rPr>
              <a:t>2. Los empleados deben evitar fumar, usar llamas o usar herramientas que pueden producir chispas en la proximidad de los cubículos de baterías con células líquidas.</a:t>
            </a:r>
          </a:p>
          <a:p>
            <a:pPr indent="449580" algn="just">
              <a:lnSpc>
                <a:spcPct val="130000"/>
              </a:lnSpc>
            </a:pPr>
            <a:r>
              <a:rPr lang="es-PA" sz="2800" dirty="0">
                <a:effectLst/>
                <a:ea typeface="Times New Roman" panose="02020603050405020304" pitchFamily="18" charset="0"/>
              </a:rPr>
              <a:t>3. Los empleados deberán usar protección para los ojos y la piel, cuando manipulen un electrolito.</a:t>
            </a:r>
          </a:p>
          <a:p>
            <a:pPr indent="449580" algn="just">
              <a:lnSpc>
                <a:spcPct val="130000"/>
              </a:lnSpc>
            </a:pPr>
            <a:r>
              <a:rPr lang="es-PA" sz="2800" dirty="0">
                <a:effectLst/>
                <a:ea typeface="Times New Roman" panose="02020603050405020304" pitchFamily="18" charset="0"/>
              </a:rPr>
              <a:t>4. Los empleados no deben manipular las partes energizadas de las baterías a menos que se tomen las precauciones necesarias para evitar cortocircuitos y descargas eléctricas.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38</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5547325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H. Herramientas y equipo de protección.</a:t>
            </a:r>
          </a:p>
          <a:p>
            <a:pPr indent="449580" algn="just">
              <a:lnSpc>
                <a:spcPct val="130000"/>
              </a:lnSpc>
            </a:pPr>
            <a:r>
              <a:rPr lang="es-PA" sz="2800" dirty="0">
                <a:effectLst/>
                <a:ea typeface="Times New Roman" panose="02020603050405020304" pitchFamily="18" charset="0"/>
              </a:rPr>
              <a:t>Los empleados deberán usar el equipo de protección personal, los dispositivos de protección. y las herramientas especiales previsto para su trabajo. Antes de continuar el trabajo, estos dispositivos y herramientas deben inspeccionarse cuidadosamente para asegúrese de que estén en buenas condiciones.</a:t>
            </a:r>
          </a:p>
          <a:p>
            <a:pPr indent="449580" algn="just">
              <a:lnSpc>
                <a:spcPct val="130000"/>
              </a:lnSpc>
            </a:pPr>
            <a:r>
              <a:rPr lang="es-PA" sz="2800" dirty="0">
                <a:effectLst/>
                <a:ea typeface="Times New Roman" panose="02020603050405020304" pitchFamily="18" charset="0"/>
              </a:rPr>
              <a:t>L Vestimenta</a:t>
            </a:r>
          </a:p>
          <a:p>
            <a:pPr indent="449580" algn="just">
              <a:lnSpc>
                <a:spcPct val="130000"/>
              </a:lnSpc>
            </a:pPr>
            <a:r>
              <a:rPr lang="es-PA" sz="2800" dirty="0">
                <a:effectLst/>
                <a:ea typeface="Times New Roman" panose="02020603050405020304" pitchFamily="18" charset="0"/>
              </a:rPr>
              <a:t>1. Los empleados deben usar ropa adecuada para la tarea asignada y el entorno de trabajo.</a:t>
            </a:r>
          </a:p>
          <a:p>
            <a:pPr indent="449580" algn="just">
              <a:lnSpc>
                <a:spcPct val="130000"/>
              </a:lnSpc>
            </a:pPr>
            <a:r>
              <a:rPr lang="es-PA" sz="2800" dirty="0">
                <a:effectLst/>
                <a:ea typeface="Times New Roman" panose="02020603050405020304" pitchFamily="18" charset="0"/>
              </a:rPr>
              <a:t>2. Cuando los empleados estén expuestos a un aparato eléctrico, se deberá usar ropa o un sistema de ropa de conformidad con la Regla 410 A3.</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39</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7299579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4</a:t>
            </a:fld>
            <a:endParaRPr lang="es-ES" altLang="es-PA">
              <a:solidFill>
                <a:srgbClr val="045C75"/>
              </a:solidFill>
              <a:latin typeface="Constantia" panose="02030602050306030303" pitchFamily="18" charset="0"/>
            </a:endParaRPr>
          </a:p>
        </p:txBody>
      </p:sp>
      <p:pic>
        <p:nvPicPr>
          <p:cNvPr id="5" name="Imagen 4">
            <a:extLst>
              <a:ext uri="{FF2B5EF4-FFF2-40B4-BE49-F238E27FC236}">
                <a16:creationId xmlns:a16="http://schemas.microsoft.com/office/drawing/2014/main" id="{2BE7A43B-AE6D-4BF7-AB4F-B1E459CF6BDA}"/>
              </a:ext>
            </a:extLst>
          </p:cNvPr>
          <p:cNvPicPr>
            <a:picLocks noChangeAspect="1"/>
          </p:cNvPicPr>
          <p:nvPr/>
        </p:nvPicPr>
        <p:blipFill rotWithShape="1">
          <a:blip r:embed="rId2"/>
          <a:srcRect l="894" t="1433" r="2822" b="1845"/>
          <a:stretch/>
        </p:blipFill>
        <p:spPr>
          <a:xfrm>
            <a:off x="435430" y="0"/>
            <a:ext cx="11173096" cy="6858000"/>
          </a:xfrm>
          <a:prstGeom prst="rect">
            <a:avLst/>
          </a:prstGeom>
        </p:spPr>
      </p:pic>
      <p:sp>
        <p:nvSpPr>
          <p:cNvPr id="6" name="Rectángulo 5">
            <a:extLst>
              <a:ext uri="{FF2B5EF4-FFF2-40B4-BE49-F238E27FC236}">
                <a16:creationId xmlns:a16="http://schemas.microsoft.com/office/drawing/2014/main" id="{138D5DAD-9F4A-430E-83BD-85249157B084}"/>
              </a:ext>
            </a:extLst>
          </p:cNvPr>
          <p:cNvSpPr/>
          <p:nvPr/>
        </p:nvSpPr>
        <p:spPr>
          <a:xfrm>
            <a:off x="435430" y="5634445"/>
            <a:ext cx="11112136" cy="1306285"/>
          </a:xfrm>
          <a:prstGeom prst="rect">
            <a:avLst/>
          </a:prstGeom>
          <a:noFill/>
          <a:ln w="762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A"/>
          </a:p>
        </p:txBody>
      </p:sp>
    </p:spTree>
    <p:extLst>
      <p:ext uri="{BB962C8B-B14F-4D97-AF65-F5344CB8AC3E}">
        <p14:creationId xmlns:p14="http://schemas.microsoft.com/office/powerpoint/2010/main" val="40907118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3. Al trabajar cerca de líneas o equipos energizados, los empleados deben evitar usar artículos metálicos expuestos.</a:t>
            </a:r>
          </a:p>
          <a:p>
            <a:pPr indent="449580" algn="just">
              <a:lnSpc>
                <a:spcPct val="130000"/>
              </a:lnSpc>
            </a:pPr>
            <a:r>
              <a:rPr lang="es-PA" sz="2800" dirty="0">
                <a:effectLst/>
                <a:ea typeface="Times New Roman" panose="02020603050405020304" pitchFamily="18" charset="0"/>
              </a:rPr>
              <a:t>J. Escaleras y soportes</a:t>
            </a:r>
          </a:p>
          <a:p>
            <a:pPr indent="449580" algn="just">
              <a:lnSpc>
                <a:spcPct val="130000"/>
              </a:lnSpc>
            </a:pPr>
            <a:r>
              <a:rPr lang="es-PA" sz="2800" dirty="0">
                <a:effectLst/>
                <a:ea typeface="Times New Roman" panose="02020603050405020304" pitchFamily="18" charset="0"/>
              </a:rPr>
              <a:t>1. Los empleados no deben mantenerse a sí mismos o cualquier material o equipo, en cualquier porción de un árbol, poste de estructura, andamio, escalera, pasarela u otra estructura elevada o dispositivo aéreo, etc., sin primero determinar, en la medida de lo posible, que dicho apoyo es lo suficientemente fuerte, en buen estado y asegurado en el lugar.</a:t>
            </a:r>
          </a:p>
          <a:p>
            <a:pPr indent="449580" algn="just">
              <a:lnSpc>
                <a:spcPct val="130000"/>
              </a:lnSpc>
            </a:pPr>
            <a:r>
              <a:rPr lang="es-PA" sz="2800" dirty="0">
                <a:effectLst/>
                <a:ea typeface="Times New Roman" panose="02020603050405020304" pitchFamily="18" charset="0"/>
              </a:rPr>
              <a:t>2. Las escaleras de madera portátiles destinadas al uso general no se pintarán excepto con una pintura transparente no conductora, ni serán reforzados longitudinalmente con metal. </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40</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5667729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195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3. Las escaleras de metal portátiles destinadas al uso general no se deben usar cuando se trabaja en proximidad de partes energizadas.</a:t>
            </a:r>
          </a:p>
          <a:p>
            <a:pPr indent="449580" algn="just">
              <a:lnSpc>
                <a:spcPct val="130000"/>
              </a:lnSpc>
            </a:pPr>
            <a:r>
              <a:rPr lang="es-PA" sz="2800" dirty="0">
                <a:effectLst/>
                <a:ea typeface="Times New Roman" panose="02020603050405020304" pitchFamily="18" charset="0"/>
              </a:rPr>
              <a:t>4. Si las escaleras portátiles se hacen parcial o totalmente conductivas para el trabajo especializado, se tomarán las precauciones necesarias para garantizar que su uso se limitará al trabajo para el que están destinados.</a:t>
            </a:r>
          </a:p>
          <a:p>
            <a:pPr indent="449580" algn="just">
              <a:lnSpc>
                <a:spcPct val="130000"/>
              </a:lnSpc>
            </a:pPr>
            <a:r>
              <a:rPr lang="es-PA" sz="2800" dirty="0">
                <a:effectLst/>
                <a:ea typeface="Times New Roman" panose="02020603050405020304" pitchFamily="18" charset="0"/>
              </a:rPr>
              <a:t>K. Protección contra caídas</a:t>
            </a:r>
          </a:p>
          <a:p>
            <a:pPr indent="449580" algn="just">
              <a:lnSpc>
                <a:spcPct val="130000"/>
              </a:lnSpc>
            </a:pPr>
            <a:r>
              <a:rPr lang="es-PA" sz="2800" dirty="0">
                <a:effectLst/>
                <a:ea typeface="Times New Roman" panose="02020603050405020304" pitchFamily="18" charset="0"/>
              </a:rPr>
              <a:t>1. En lugares elevados, por encima de 3 m (10 pies), los escaladores deben estar unidos a equipos o estructuras, por un sistema de protección contra caídas en el lugar de trabajo, en un sitio de descanso, en dispositivos aéreos, helicópteros y carros de cable.</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41</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1064230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528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20000"/>
              </a:lnSpc>
            </a:pPr>
            <a:r>
              <a:rPr lang="es-PA" sz="2700" dirty="0">
                <a:effectLst/>
                <a:ea typeface="Times New Roman" panose="02020603050405020304" pitchFamily="18" charset="0"/>
              </a:rPr>
              <a:t>2. Los escaladores calificados pueden estar autorizados para que no estén unidos a equipos o estructuras mientras escalen, transfieran o transiten a través de obstáculos en estructuras. Escaladores no calificados</a:t>
            </a:r>
          </a:p>
          <a:p>
            <a:pPr indent="449580" algn="just">
              <a:lnSpc>
                <a:spcPct val="120000"/>
              </a:lnSpc>
            </a:pPr>
            <a:r>
              <a:rPr lang="es-PA" sz="2700" dirty="0">
                <a:effectLst/>
                <a:ea typeface="Times New Roman" panose="02020603050405020304" pitchFamily="18" charset="0"/>
              </a:rPr>
              <a:t>se adjuntará al realizar estas actividades.</a:t>
            </a:r>
          </a:p>
          <a:p>
            <a:pPr indent="449580" algn="just">
              <a:lnSpc>
                <a:spcPct val="120000"/>
              </a:lnSpc>
            </a:pPr>
            <a:r>
              <a:rPr lang="es-PA" sz="2700" dirty="0">
                <a:effectLst/>
                <a:ea typeface="Times New Roman" panose="02020603050405020304" pitchFamily="18" charset="0"/>
              </a:rPr>
              <a:t>3. El equipo de protección contra caídas debe ser inspeccionado por el empleado para asegurarse que el equipo está en condiciones de trabajo seguras.</a:t>
            </a:r>
          </a:p>
          <a:p>
            <a:pPr indent="449580" algn="just">
              <a:lnSpc>
                <a:spcPct val="120000"/>
              </a:lnSpc>
            </a:pPr>
            <a:r>
              <a:rPr lang="es-PA" sz="2700" dirty="0">
                <a:effectLst/>
                <a:ea typeface="Times New Roman" panose="02020603050405020304" pitchFamily="18" charset="0"/>
              </a:rPr>
              <a:t>4. El equipo de detención de caídas se conectará a un anclaje adecuado.</a:t>
            </a:r>
          </a:p>
          <a:p>
            <a:pPr indent="449580" algn="just">
              <a:lnSpc>
                <a:spcPct val="120000"/>
              </a:lnSpc>
            </a:pPr>
            <a:r>
              <a:rPr lang="es-PA" sz="2700" dirty="0">
                <a:effectLst/>
                <a:ea typeface="Times New Roman" panose="02020603050405020304" pitchFamily="18" charset="0"/>
              </a:rPr>
              <a:t>5. El empleado deberá determinar que todos los componentes del sistema de protección contra caídas estén correctamente asegurados y que el empleado está seguro en el cinturón del cuerpo, el arnés o cualquier otro sistema de protección contra caídas.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42</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0326587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10000"/>
              </a:lnSpc>
            </a:pPr>
            <a:r>
              <a:rPr lang="es-PA" sz="2800" dirty="0">
                <a:effectLst/>
                <a:ea typeface="Times New Roman" panose="02020603050405020304" pitchFamily="18" charset="0"/>
              </a:rPr>
              <a:t>NOTA. Los escaladores deben ser conscientes de la desconexión accidental de los componentes de protección contra caídas. La desconexión accidental es la liberación inesperada de un gancho de seguridad de la correa de posicionamiento del anillo en D, del cuerpo del trabajador en las líneas, sin que el usuario manipule directamente el pestillo del gancho de seguridad. En general, hay dos razones principales para que esto ocurra.</a:t>
            </a:r>
          </a:p>
          <a:p>
            <a:pPr indent="449580" algn="just">
              <a:lnSpc>
                <a:spcPct val="130000"/>
              </a:lnSpc>
            </a:pPr>
            <a:r>
              <a:rPr lang="es-PA" sz="2800" dirty="0">
                <a:effectLst/>
                <a:ea typeface="Times New Roman" panose="02020603050405020304" pitchFamily="18" charset="0"/>
              </a:rPr>
              <a:t>(a) Los objetos extraños pueden abrir el pestillo del gancho de seguridad durante el uso normal. Es posible para el gancho de seguridad entrar en contacto con cosas como líneas de mano, cables de retención u otro aparato, estos artículos pueden ejercer presión sobre el pestillo, haciendo que el gancho de seguridad se separe del anillo en D sin que el usuario tenga conocimiento. </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43</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451331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104504" y="34835"/>
            <a:ext cx="11813176" cy="6691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10000"/>
              </a:lnSpc>
            </a:pPr>
            <a:r>
              <a:rPr lang="es-PA" sz="2800" dirty="0">
                <a:effectLst/>
                <a:ea typeface="Times New Roman" panose="02020603050405020304" pitchFamily="18" charset="0"/>
              </a:rPr>
              <a:t>Esto podría causar un accidente. El trabajador debe tener cuidado de mantener alejados los ganchos de seguridad de cualquier causa potencial de liberación. Los ganchos de seguridad de bloqueo reducen la posibilidad de esta ocurrencia.</a:t>
            </a:r>
          </a:p>
          <a:p>
            <a:pPr indent="449580" algn="just">
              <a:lnSpc>
                <a:spcPct val="110000"/>
              </a:lnSpc>
            </a:pPr>
            <a:r>
              <a:rPr lang="es-PA" sz="2800" dirty="0">
                <a:effectLst/>
                <a:ea typeface="Times New Roman" panose="02020603050405020304" pitchFamily="18" charset="0"/>
              </a:rPr>
              <a:t>(b) El despliegue es la separación repentina de la combinación de gancho de seguridad / anillo D cuando el gancho de seguridad está torcido en el anillo en D, pero el usuario no abre deliberadamente el pestillo. Esto ocurre cuando se introduce un giro en una correa de posicionamiento con una combinación de gancho de seguridad / anillo en D que es incompatible. Sin embargo, herrajes compatibles cuando se mantiene adecuadamente, no se separan de esta manera.</a:t>
            </a:r>
          </a:p>
          <a:p>
            <a:pPr indent="449580" algn="just">
              <a:lnSpc>
                <a:spcPct val="110000"/>
              </a:lnSpc>
            </a:pPr>
            <a:r>
              <a:rPr lang="es-PA" sz="2800" dirty="0">
                <a:effectLst/>
                <a:ea typeface="Times New Roman" panose="02020603050405020304" pitchFamily="18" charset="0"/>
              </a:rPr>
              <a:t>6. Los ganchos de seguridad deben ser dimensionalmente compatibles con el miembro al que están conectados para evitar desconexiones involuntarias de la conexión.</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44</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5634455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7. Los ganchos de seguridad no deben estar conectados entre sí.</a:t>
            </a:r>
          </a:p>
          <a:p>
            <a:pPr indent="449580" algn="just">
              <a:lnSpc>
                <a:spcPct val="130000"/>
              </a:lnSpc>
            </a:pPr>
            <a:r>
              <a:rPr lang="es-PA" sz="2800" dirty="0">
                <a:effectLst/>
                <a:ea typeface="Times New Roman" panose="02020603050405020304" pitchFamily="18" charset="0"/>
              </a:rPr>
              <a:t>8. No se utilizarán correas de posicionamiento de cuero al cien por cien o ganchos de seguridad sin bloqueo.</a:t>
            </a:r>
          </a:p>
          <a:p>
            <a:pPr indent="449580" algn="just">
              <a:lnSpc>
                <a:spcPct val="130000"/>
              </a:lnSpc>
            </a:pPr>
            <a:r>
              <a:rPr lang="es-PA" sz="2800" dirty="0">
                <a:effectLst/>
                <a:ea typeface="Times New Roman" panose="02020603050405020304" pitchFamily="18" charset="0"/>
              </a:rPr>
              <a:t>9. Las eslingas de alambre se deben usar en operaciones donde la eslinga está sujeta a corte. Las cuerdas de seguridad de cable no se utilizarán en la vecindad de líneas o equipos energizados.</a:t>
            </a:r>
          </a:p>
          <a:p>
            <a:pPr indent="449580" algn="just">
              <a:lnSpc>
                <a:spcPct val="130000"/>
              </a:lnSpc>
            </a:pPr>
            <a:r>
              <a:rPr lang="es-PA" sz="2800" dirty="0">
                <a:effectLst/>
                <a:ea typeface="Times New Roman" panose="02020603050405020304" pitchFamily="18" charset="0"/>
              </a:rPr>
              <a:t>L. Extintores</a:t>
            </a:r>
          </a:p>
          <a:p>
            <a:pPr indent="449580" algn="just">
              <a:lnSpc>
                <a:spcPct val="130000"/>
              </a:lnSpc>
            </a:pPr>
            <a:r>
              <a:rPr lang="es-PA" sz="2800" dirty="0">
                <a:effectLst/>
                <a:ea typeface="Times New Roman" panose="02020603050405020304" pitchFamily="18" charset="0"/>
              </a:rPr>
              <a:t>En la lucha contra incendios o en la vecindad de partes expuestas energizadas de sistemas de suministro eléctrico, los empleados deberán usar extintores de incendios o materiales que sean adecuados para el propósito. Si esto no es posible, todos el equipo adyacente y afectado primero deben des energizarse.</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45</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412364127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46</a:t>
            </a:fld>
            <a:endParaRPr lang="es-ES" altLang="es-PA">
              <a:solidFill>
                <a:srgbClr val="045C75"/>
              </a:solidFill>
              <a:latin typeface="Constantia" panose="02030602050306030303" pitchFamily="18" charset="0"/>
            </a:endParaRPr>
          </a:p>
        </p:txBody>
      </p:sp>
      <p:pic>
        <p:nvPicPr>
          <p:cNvPr id="1026" name="Picture 2">
            <a:extLst>
              <a:ext uri="{FF2B5EF4-FFF2-40B4-BE49-F238E27FC236}">
                <a16:creationId xmlns:a16="http://schemas.microsoft.com/office/drawing/2014/main" id="{E52171D8-2462-4870-8B1A-8D21CB44D3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esquinas redondeadas 4">
            <a:hlinkClick r:id="rId3" action="ppaction://hlinkfile"/>
            <a:extLst>
              <a:ext uri="{FF2B5EF4-FFF2-40B4-BE49-F238E27FC236}">
                <a16:creationId xmlns:a16="http://schemas.microsoft.com/office/drawing/2014/main" id="{A4FFE0DA-94F8-483C-99CF-1354CC1996CE}"/>
              </a:ext>
            </a:extLst>
          </p:cNvPr>
          <p:cNvSpPr/>
          <p:nvPr/>
        </p:nvSpPr>
        <p:spPr>
          <a:xfrm>
            <a:off x="9492343" y="152400"/>
            <a:ext cx="2325188" cy="979713"/>
          </a:xfrm>
          <a:prstGeom prst="roundRect">
            <a:avLst/>
          </a:prstGeom>
          <a:solidFill>
            <a:srgbClr val="FF0000"/>
          </a:solidFill>
          <a:ln>
            <a:solidFill>
              <a:srgbClr val="FFC000"/>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A"/>
          </a:p>
        </p:txBody>
      </p:sp>
      <p:sp>
        <p:nvSpPr>
          <p:cNvPr id="6" name="CuadroTexto 5">
            <a:extLst>
              <a:ext uri="{FF2B5EF4-FFF2-40B4-BE49-F238E27FC236}">
                <a16:creationId xmlns:a16="http://schemas.microsoft.com/office/drawing/2014/main" id="{71DF0F62-6BD8-402F-978F-6E55C3A0B37A}"/>
              </a:ext>
            </a:extLst>
          </p:cNvPr>
          <p:cNvSpPr txBox="1"/>
          <p:nvPr/>
        </p:nvSpPr>
        <p:spPr>
          <a:xfrm>
            <a:off x="9570721" y="240268"/>
            <a:ext cx="2124890" cy="523220"/>
          </a:xfrm>
          <a:prstGeom prst="rect">
            <a:avLst/>
          </a:prstGeom>
          <a:noFill/>
        </p:spPr>
        <p:txBody>
          <a:bodyPr wrap="square" rtlCol="0">
            <a:spAutoFit/>
          </a:bodyPr>
          <a:lstStyle/>
          <a:p>
            <a:pPr algn="ctr"/>
            <a:r>
              <a:rPr lang="es-PA" sz="2800" dirty="0"/>
              <a:t>CATÁLOGO</a:t>
            </a:r>
          </a:p>
        </p:txBody>
      </p:sp>
    </p:spTree>
    <p:extLst>
      <p:ext uri="{BB962C8B-B14F-4D97-AF65-F5344CB8AC3E}">
        <p14:creationId xmlns:p14="http://schemas.microsoft.com/office/powerpoint/2010/main" val="29332733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195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M. Máquinas o partes móviles.</a:t>
            </a:r>
          </a:p>
          <a:p>
            <a:pPr indent="449580" algn="just">
              <a:lnSpc>
                <a:spcPct val="130000"/>
              </a:lnSpc>
            </a:pPr>
            <a:r>
              <a:rPr lang="es-PA" sz="2800" dirty="0">
                <a:effectLst/>
                <a:ea typeface="Times New Roman" panose="02020603050405020304" pitchFamily="18" charset="0"/>
              </a:rPr>
              <a:t>Los empleados que trabajan en partes que se mueven normalmente, de equipos controlados a distancia deberán estar protegidos contra la activación accidental mediante etiquetas apropiadas instaladas en los dispositivos de arranque o bloqueando el arranque donde sea práctico Los empleados deben, antes de comenzar cualquier trabajo, asegurarse de que estos dispositivos protectores se han instalado. Cuando trabaje o esté cerca de equipos con funcionamiento automático remoto tales como disyuntores, que pueden funcionar repentinamente, los empleados deben evitar estar en una posición donde podrían lesionarse por tal operación.</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47</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3971382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66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20000"/>
              </a:lnSpc>
            </a:pPr>
            <a:r>
              <a:rPr lang="es-PA" sz="2800" dirty="0">
                <a:effectLst/>
                <a:ea typeface="Times New Roman" panose="02020603050405020304" pitchFamily="18" charset="0"/>
              </a:rPr>
              <a:t>N. Fusibles</a:t>
            </a:r>
          </a:p>
          <a:p>
            <a:pPr indent="449580" algn="just">
              <a:lnSpc>
                <a:spcPct val="120000"/>
              </a:lnSpc>
            </a:pPr>
            <a:r>
              <a:rPr lang="es-PA" sz="2800" dirty="0">
                <a:effectLst/>
                <a:ea typeface="Times New Roman" panose="02020603050405020304" pitchFamily="18" charset="0"/>
              </a:rPr>
              <a:t>Cuando se deben instalar o quitar fusibles con uno o ambos terminales energizados, los empleados deben usar herramientas especiales o guantes aislados para el voltaje involucrado. Al instalar fusibles tipo expulsión, los empleados deberán usar protección ocular personal y tomar precauciones para mantenerse alejados del camino de escape del fusible.</a:t>
            </a:r>
          </a:p>
          <a:p>
            <a:pPr indent="449580" algn="just">
              <a:lnSpc>
                <a:spcPct val="120000"/>
              </a:lnSpc>
            </a:pPr>
            <a:r>
              <a:rPr lang="es-PA" sz="2800" dirty="0">
                <a:effectLst/>
                <a:ea typeface="Times New Roman" panose="02020603050405020304" pitchFamily="18" charset="0"/>
              </a:rPr>
              <a:t>O. Carretes de cable</a:t>
            </a:r>
          </a:p>
          <a:p>
            <a:pPr indent="449580" algn="just">
              <a:lnSpc>
                <a:spcPct val="120000"/>
              </a:lnSpc>
            </a:pPr>
            <a:r>
              <a:rPr lang="es-PA" sz="2800" dirty="0">
                <a:effectLst/>
                <a:ea typeface="Times New Roman" panose="02020603050405020304" pitchFamily="18" charset="0"/>
              </a:rPr>
              <a:t>Los carretes de cable deben estar bloqueados de manera segura para que no puedan rodar o girar accidentalmente.</a:t>
            </a:r>
          </a:p>
          <a:p>
            <a:pPr indent="449580" algn="just">
              <a:lnSpc>
                <a:spcPct val="120000"/>
              </a:lnSpc>
            </a:pPr>
            <a:r>
              <a:rPr lang="es-PA" sz="2800" dirty="0">
                <a:effectLst/>
                <a:ea typeface="Times New Roman" panose="02020603050405020304" pitchFamily="18" charset="0"/>
              </a:rPr>
              <a:t>P. Iluminación de calles y áreas</a:t>
            </a:r>
          </a:p>
          <a:p>
            <a:pPr indent="449580" algn="just">
              <a:lnSpc>
                <a:spcPct val="120000"/>
              </a:lnSpc>
            </a:pPr>
            <a:r>
              <a:rPr lang="es-PA" sz="2800" dirty="0">
                <a:effectLst/>
                <a:ea typeface="Times New Roman" panose="02020603050405020304" pitchFamily="18" charset="0"/>
              </a:rPr>
              <a:t>1. La línea de descenso, sus soportes y fijaciones se examinarán periódicamente.</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48</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4511354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66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20000"/>
              </a:lnSpc>
            </a:pPr>
            <a:r>
              <a:rPr lang="es-PA" sz="2800" dirty="0">
                <a:effectLst/>
                <a:ea typeface="Times New Roman" panose="02020603050405020304" pitchFamily="18" charset="0"/>
              </a:rPr>
              <a:t>2. Se proporcionará un dispositivo adecuado mediante el cual cada lámpara, en los circuitos de iluminación en serie de más de 300 V, se pueda desconectar de forma segura del circuito antes de manipular la lámpara.</a:t>
            </a:r>
          </a:p>
          <a:p>
            <a:pPr indent="449580" algn="just">
              <a:lnSpc>
                <a:spcPct val="120000"/>
              </a:lnSpc>
            </a:pPr>
            <a:r>
              <a:rPr lang="es-PA" sz="2800" dirty="0">
                <a:effectLst/>
                <a:ea typeface="Times New Roman" panose="02020603050405020304" pitchFamily="18" charset="0"/>
              </a:rPr>
              <a:t>EXCEPCIÓN: Esta regla no se aplica cuando las lámparas se trabajen siempre con un aislamiento adecuado, plataformas o dispositivos de elevación aérea, o manipuladas con herramientas aisladas adecuadas, y tratando el circuito en cuestión con voltaje total.</a:t>
            </a:r>
          </a:p>
          <a:p>
            <a:pPr indent="449580" algn="just">
              <a:lnSpc>
                <a:spcPct val="120000"/>
              </a:lnSpc>
            </a:pPr>
            <a:r>
              <a:rPr lang="es-PA" sz="2800" dirty="0">
                <a:effectLst/>
                <a:ea typeface="Times New Roman" panose="02020603050405020304" pitchFamily="18" charset="0"/>
              </a:rPr>
              <a:t>Q. </a:t>
            </a:r>
            <a:r>
              <a:rPr lang="es-PA" sz="2800" dirty="0">
                <a:effectLst/>
                <a:ea typeface="Times New Roman" panose="02020603050405020304" pitchFamily="18" charset="0"/>
                <a:hlinkClick r:id="rId2" action="ppaction://hlinkpres?slideindex=1&amp;slidetitle="/>
              </a:rPr>
              <a:t>Antenas de comunicación</a:t>
            </a:r>
            <a:endParaRPr lang="es-PA" sz="2800" dirty="0">
              <a:effectLst/>
              <a:ea typeface="Times New Roman" panose="02020603050405020304" pitchFamily="18" charset="0"/>
            </a:endParaRPr>
          </a:p>
          <a:p>
            <a:pPr indent="449580" algn="just">
              <a:lnSpc>
                <a:spcPct val="120000"/>
              </a:lnSpc>
            </a:pPr>
            <a:r>
              <a:rPr lang="es-PA" sz="2800" dirty="0">
                <a:effectLst/>
                <a:ea typeface="Times New Roman" panose="02020603050405020304" pitchFamily="18" charset="0"/>
              </a:rPr>
              <a:t>Cuando se trabaja cerca de antenas de comunicación que operan en el rango de 3 kHz a 300 GHz, los trabajadores no deberán estar expuestos a niveles de radiación que excedan los establecidos por la autoridad reguladora que tenga jurisdicción.</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49</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547060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5</a:t>
            </a:fld>
            <a:endParaRPr lang="es-ES" altLang="es-PA">
              <a:solidFill>
                <a:srgbClr val="045C75"/>
              </a:solidFill>
              <a:latin typeface="Constantia" panose="02030602050306030303" pitchFamily="18" charset="0"/>
            </a:endParaRPr>
          </a:p>
        </p:txBody>
      </p:sp>
      <p:pic>
        <p:nvPicPr>
          <p:cNvPr id="5" name="Imagen 4">
            <a:extLst>
              <a:ext uri="{FF2B5EF4-FFF2-40B4-BE49-F238E27FC236}">
                <a16:creationId xmlns:a16="http://schemas.microsoft.com/office/drawing/2014/main" id="{0DBB79E8-28DD-45E8-B7B0-18FBD0BF94D2}"/>
              </a:ext>
            </a:extLst>
          </p:cNvPr>
          <p:cNvPicPr>
            <a:picLocks noChangeAspect="1"/>
          </p:cNvPicPr>
          <p:nvPr/>
        </p:nvPicPr>
        <p:blipFill>
          <a:blip r:embed="rId2"/>
          <a:stretch>
            <a:fillRect/>
          </a:stretch>
        </p:blipFill>
        <p:spPr>
          <a:xfrm>
            <a:off x="-26353" y="0"/>
            <a:ext cx="12218353" cy="3421856"/>
          </a:xfrm>
          <a:prstGeom prst="rect">
            <a:avLst/>
          </a:prstGeom>
        </p:spPr>
      </p:pic>
      <p:pic>
        <p:nvPicPr>
          <p:cNvPr id="7" name="Imagen 6">
            <a:extLst>
              <a:ext uri="{FF2B5EF4-FFF2-40B4-BE49-F238E27FC236}">
                <a16:creationId xmlns:a16="http://schemas.microsoft.com/office/drawing/2014/main" id="{26FFF69D-6B23-4DF6-A184-B9EC9F6862EE}"/>
              </a:ext>
            </a:extLst>
          </p:cNvPr>
          <p:cNvPicPr>
            <a:picLocks noChangeAspect="1"/>
          </p:cNvPicPr>
          <p:nvPr/>
        </p:nvPicPr>
        <p:blipFill>
          <a:blip r:embed="rId3"/>
          <a:stretch>
            <a:fillRect/>
          </a:stretch>
        </p:blipFill>
        <p:spPr>
          <a:xfrm>
            <a:off x="0" y="4023778"/>
            <a:ext cx="12202483" cy="1922310"/>
          </a:xfrm>
          <a:prstGeom prst="rect">
            <a:avLst/>
          </a:prstGeom>
        </p:spPr>
      </p:pic>
    </p:spTree>
    <p:extLst>
      <p:ext uri="{BB962C8B-B14F-4D97-AF65-F5344CB8AC3E}">
        <p14:creationId xmlns:p14="http://schemas.microsoft.com/office/powerpoint/2010/main" val="235030545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497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10000"/>
              </a:lnSpc>
            </a:pPr>
            <a:r>
              <a:rPr lang="es-PA" sz="2800" dirty="0">
                <a:effectLst/>
                <a:ea typeface="Times New Roman" panose="02020603050405020304" pitchFamily="18" charset="0"/>
              </a:rPr>
              <a:t>NOTA Consulte OSHA 29 CFR 1910.97, </a:t>
            </a:r>
            <a:r>
              <a:rPr lang="es-PA" sz="2800" dirty="0" err="1">
                <a:effectLst/>
                <a:ea typeface="Times New Roman" panose="02020603050405020304" pitchFamily="18" charset="0"/>
              </a:rPr>
              <a:t>Subparte</a:t>
            </a:r>
            <a:r>
              <a:rPr lang="es-PA" sz="2800" dirty="0">
                <a:effectLst/>
                <a:ea typeface="Times New Roman" panose="02020603050405020304" pitchFamily="18" charset="0"/>
              </a:rPr>
              <a:t> G [B67]: OSHA 29 CFR 1910.268, </a:t>
            </a:r>
            <a:r>
              <a:rPr lang="es-PA" sz="2800" dirty="0" err="1">
                <a:effectLst/>
                <a:ea typeface="Times New Roman" panose="02020603050405020304" pitchFamily="18" charset="0"/>
              </a:rPr>
              <a:t>Subparte</a:t>
            </a:r>
            <a:r>
              <a:rPr lang="es-PA" sz="2800" dirty="0">
                <a:effectLst/>
                <a:ea typeface="Times New Roman" panose="02020603050405020304" pitchFamily="18" charset="0"/>
              </a:rPr>
              <a:t> R [B68]; FCC Boletín No. 65 [B32]: IEEE </a:t>
            </a:r>
            <a:r>
              <a:rPr lang="es-PA" sz="2800" dirty="0" err="1">
                <a:effectLst/>
                <a:ea typeface="Times New Roman" panose="02020603050405020304" pitchFamily="18" charset="0"/>
              </a:rPr>
              <a:t>Std</a:t>
            </a:r>
            <a:r>
              <a:rPr lang="es-PA" sz="2800" dirty="0">
                <a:effectLst/>
                <a:ea typeface="Times New Roman" panose="02020603050405020304" pitchFamily="18" charset="0"/>
              </a:rPr>
              <a:t> C95.1-2005 [B61]</a:t>
            </a:r>
          </a:p>
          <a:p>
            <a:pPr indent="449580" algn="just">
              <a:lnSpc>
                <a:spcPct val="130000"/>
              </a:lnSpc>
            </a:pPr>
            <a:r>
              <a:rPr lang="es-PA" sz="2800" dirty="0">
                <a:effectLst/>
                <a:ea typeface="Times New Roman" panose="02020603050405020304" pitchFamily="18" charset="0"/>
              </a:rPr>
              <a:t>422. Procedimientos operativos de las líneas aéreas</a:t>
            </a:r>
          </a:p>
          <a:p>
            <a:pPr indent="449580" algn="just">
              <a:lnSpc>
                <a:spcPct val="130000"/>
              </a:lnSpc>
            </a:pPr>
            <a:r>
              <a:rPr lang="es-PA" sz="2800" dirty="0">
                <a:effectLst/>
                <a:ea typeface="Times New Roman" panose="02020603050405020304" pitchFamily="18" charset="0"/>
              </a:rPr>
              <a:t>Los empleados que trabajen en o con líneas aéreas deberán observar las siguientes reglas además de reglas aplicables contenidas en otras partes de las Secciones 43 y 44.</a:t>
            </a:r>
          </a:p>
          <a:p>
            <a:pPr indent="449580" algn="just">
              <a:lnSpc>
                <a:spcPct val="130000"/>
              </a:lnSpc>
            </a:pPr>
            <a:r>
              <a:rPr lang="es-PA" sz="2800" dirty="0">
                <a:effectLst/>
                <a:ea typeface="Times New Roman" panose="02020603050405020304" pitchFamily="18" charset="0"/>
              </a:rPr>
              <a:t>A. Colocar, mover o quitar postes en o cerca de líneas de suministro eléctrico energizadas </a:t>
            </a:r>
          </a:p>
          <a:p>
            <a:pPr indent="449580" algn="just">
              <a:lnSpc>
                <a:spcPct val="130000"/>
              </a:lnSpc>
            </a:pPr>
            <a:r>
              <a:rPr lang="es-PA" sz="2800" dirty="0">
                <a:effectLst/>
                <a:ea typeface="Times New Roman" panose="02020603050405020304" pitchFamily="18" charset="0"/>
              </a:rPr>
              <a:t>1. Cuando se coloquen, muevan o quiten postes en o cerca de líneas energizadas, se debe tomar precauciones para evitar el contacto directo del poste con los conductores energizados. </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50</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09177310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152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10000"/>
              </a:lnSpc>
            </a:pPr>
            <a:r>
              <a:rPr lang="es-PA" sz="2800" dirty="0">
                <a:effectLst/>
                <a:ea typeface="Times New Roman" panose="02020603050405020304" pitchFamily="18" charset="0"/>
              </a:rPr>
              <a:t>Los empleados llevarán guantes aislantes adecuados, o utilizarán otros medios adecuados; donde los voltajes pueden exceder la clasificación del aislamiento de los guantes en la manipulación de postes donde los conductores energizados a potenciales superiores a 750 V puedan estar en contactado. Los empleados que realicen dicho trabajo no deberán tocar el poste con partes no aisladas de sus cuerpos.</a:t>
            </a:r>
          </a:p>
          <a:p>
            <a:pPr indent="449580" algn="just">
              <a:lnSpc>
                <a:spcPct val="130000"/>
              </a:lnSpc>
            </a:pPr>
            <a:r>
              <a:rPr lang="es-PA" sz="2800" dirty="0">
                <a:effectLst/>
                <a:ea typeface="Times New Roman" panose="02020603050405020304" pitchFamily="18" charset="0"/>
              </a:rPr>
              <a:t>2. Contacto con camiones, u otros equipos que se estén utilizando para colocar, mover o quitar postes en la vecindad de las líneas energizadas debe ser evitado por empleados parados en el suelo o en contacto con objetos conectados a tierra a menos que los empleados estén utilizando el equipo de protección adecuado.</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51</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5266924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B. Comprobación de estructuras antes de escalar</a:t>
            </a:r>
          </a:p>
          <a:p>
            <a:pPr indent="449580" algn="just">
              <a:lnSpc>
                <a:spcPct val="130000"/>
              </a:lnSpc>
            </a:pPr>
            <a:r>
              <a:rPr lang="es-PA" sz="2800" dirty="0">
                <a:effectLst/>
                <a:ea typeface="Times New Roman" panose="02020603050405020304" pitchFamily="18" charset="0"/>
              </a:rPr>
              <a:t>1. Antes de subir a los postes, escaleras, andamios, u otras estructuras elevadas, los empleados deberán determinar, en la medida de lo posible, que las estructuras sean capaces de soportar los esfuerzos desequilibrados a los que serán sometidos.</a:t>
            </a:r>
          </a:p>
          <a:p>
            <a:pPr indent="449580" algn="just">
              <a:lnSpc>
                <a:spcPct val="130000"/>
              </a:lnSpc>
            </a:pPr>
            <a:r>
              <a:rPr lang="es-PA" sz="2800" dirty="0">
                <a:effectLst/>
                <a:ea typeface="Times New Roman" panose="02020603050405020304" pitchFamily="18" charset="0"/>
              </a:rPr>
              <a:t>2. Cuando haya indicios de que los postes y las estructuras pueden ser inseguros para escalar, no deberán ser escalado hasta que se asegure mediante ataduras, refuerzos u otros medios.</a:t>
            </a:r>
          </a:p>
          <a:p>
            <a:pPr indent="449580" algn="just">
              <a:lnSpc>
                <a:spcPct val="130000"/>
              </a:lnSpc>
            </a:pPr>
            <a:r>
              <a:rPr lang="es-PA" sz="2800" dirty="0">
                <a:effectLst/>
                <a:ea typeface="Times New Roman" panose="02020603050405020304" pitchFamily="18" charset="0"/>
              </a:rPr>
              <a:t>C. Instalar y quitar alambres o cables</a:t>
            </a:r>
          </a:p>
          <a:p>
            <a:pPr indent="449580" algn="just">
              <a:lnSpc>
                <a:spcPct val="130000"/>
              </a:lnSpc>
            </a:pPr>
            <a:r>
              <a:rPr lang="es-PA" sz="2800" dirty="0">
                <a:effectLst/>
                <a:ea typeface="Times New Roman" panose="02020603050405020304" pitchFamily="18" charset="0"/>
              </a:rPr>
              <a:t>1. Se deben tomar precauciones para evitar que alambres o cables que se instalen o retiren queden en contacto con cables o equipos energizados. </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52</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17223538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Alambres o cables que no están unidos a una puesta a tierra efectiva y que se instalen o eliminen en las proximidades de conductores energizados deben ser considerados como energizados.</a:t>
            </a:r>
          </a:p>
          <a:p>
            <a:pPr indent="449580" algn="just">
              <a:lnSpc>
                <a:spcPct val="130000"/>
              </a:lnSpc>
            </a:pPr>
            <a:r>
              <a:rPr lang="es-PA" sz="2800" dirty="0">
                <a:effectLst/>
                <a:ea typeface="Times New Roman" panose="02020603050405020304" pitchFamily="18" charset="0"/>
              </a:rPr>
              <a:t>2. Se controlará el pandeo de los alambres o cables que se instalen o retiren para evitar el peligro para el tráfico de peatones y vehículos.</a:t>
            </a:r>
          </a:p>
          <a:p>
            <a:pPr indent="449580" algn="just">
              <a:lnSpc>
                <a:spcPct val="130000"/>
              </a:lnSpc>
            </a:pPr>
            <a:r>
              <a:rPr lang="es-PA" sz="2800" dirty="0">
                <a:effectLst/>
                <a:ea typeface="Times New Roman" panose="02020603050405020304" pitchFamily="18" charset="0"/>
              </a:rPr>
              <a:t>3. Antes de instalar o quitar alambres o cables, las tensiones a las que se expondrán los postes y estructuras, deben consideradas y se tomarán las acciones necesarias para evitar fallas en las estructuras de soporte.</a:t>
            </a:r>
          </a:p>
          <a:p>
            <a:pPr indent="449580" algn="just">
              <a:lnSpc>
                <a:spcPct val="130000"/>
              </a:lnSpc>
            </a:pPr>
            <a:r>
              <a:rPr lang="es-PA" sz="2800" dirty="0">
                <a:effectLst/>
                <a:ea typeface="Times New Roman" panose="02020603050405020304" pitchFamily="18" charset="0"/>
              </a:rPr>
              <a:t>4. Los empleados deben evitar el contacto con las líneas del cabrestante en movimiento, especialmente en las proximidades de las poleas, bloques y tambores de recogida.</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53</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7385142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195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5. Los empleados que trabajen en o cerca de equipos o líneas expuestas a voltajes superiores a aquellos que estén protegidos por los dispositivos de seguridad provistos deberán tomar las medidas necesarias para asegurarse de que el equipo o las líneas en las que los empleados están trabajando, están libres de fugas o inducción peligrosas o han sido efectivamente puestos a tierra.</a:t>
            </a:r>
          </a:p>
          <a:p>
            <a:pPr indent="449580" algn="just">
              <a:lnSpc>
                <a:spcPct val="130000"/>
              </a:lnSpc>
            </a:pPr>
            <a:endParaRPr lang="es-PA" sz="2800" dirty="0">
              <a:effectLst/>
              <a:ea typeface="Times New Roman" panose="02020603050405020304" pitchFamily="18" charset="0"/>
            </a:endParaRPr>
          </a:p>
          <a:p>
            <a:pPr indent="449580" algn="just">
              <a:lnSpc>
                <a:spcPct val="130000"/>
              </a:lnSpc>
            </a:pPr>
            <a:r>
              <a:rPr lang="es-PA" sz="2800" dirty="0">
                <a:effectLst/>
                <a:ea typeface="Times New Roman" panose="02020603050405020304" pitchFamily="18" charset="0"/>
              </a:rPr>
              <a:t>Sección 43.</a:t>
            </a:r>
          </a:p>
          <a:p>
            <a:pPr indent="449580" algn="just">
              <a:lnSpc>
                <a:spcPct val="130000"/>
              </a:lnSpc>
            </a:pPr>
            <a:r>
              <a:rPr lang="es-PA" sz="2800" dirty="0">
                <a:effectLst/>
                <a:ea typeface="Times New Roman" panose="02020603050405020304" pitchFamily="18" charset="0"/>
              </a:rPr>
              <a:t>Reglas adicionales para empleados de comunicaciones</a:t>
            </a:r>
          </a:p>
          <a:p>
            <a:pPr indent="449580" algn="just">
              <a:lnSpc>
                <a:spcPct val="130000"/>
              </a:lnSpc>
            </a:pPr>
            <a:r>
              <a:rPr lang="es-PA" sz="2800" dirty="0">
                <a:effectLst/>
                <a:ea typeface="Times New Roman" panose="02020603050405020304" pitchFamily="18" charset="0"/>
              </a:rPr>
              <a:t>430. General, Los empleados de comunicaciones deberán observar las siguientes reglas además de las reglas contenidas en Sección 42.</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54</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70169546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195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431. Aproximación a conductores o piezas energizadas</a:t>
            </a:r>
          </a:p>
          <a:p>
            <a:pPr indent="449580" algn="just">
              <a:lnSpc>
                <a:spcPct val="130000"/>
              </a:lnSpc>
            </a:pPr>
            <a:r>
              <a:rPr lang="es-PA" sz="2800" dirty="0">
                <a:effectLst/>
                <a:ea typeface="Times New Roman" panose="02020603050405020304" pitchFamily="18" charset="0"/>
              </a:rPr>
              <a:t>A. Ningún empleado deberá acercarse, o traer ningún objeto conductor, dentro de las distancias a cualquier pieza expuesta energizada como se enumera en la Tabla 431-1. Cuando repare daños ocasionados por tormentas a las líneas de comunicación que son de uso conjunto con líneas de suministro eléctrico en ese u otro punto, los empleados deberán:</a:t>
            </a:r>
          </a:p>
          <a:p>
            <a:pPr indent="449580" algn="just">
              <a:lnSpc>
                <a:spcPct val="130000"/>
              </a:lnSpc>
            </a:pPr>
            <a:r>
              <a:rPr lang="es-PA" sz="2800" dirty="0">
                <a:effectLst/>
                <a:ea typeface="Times New Roman" panose="02020603050405020304" pitchFamily="18" charset="0"/>
              </a:rPr>
              <a:t>1.	Tratar todas las líneas de suministro y comunicación como energizadas al voltaje más alto al cual están expuestos o</a:t>
            </a:r>
          </a:p>
          <a:p>
            <a:pPr indent="449580" algn="just">
              <a:lnSpc>
                <a:spcPct val="130000"/>
              </a:lnSpc>
            </a:pPr>
            <a:r>
              <a:rPr lang="es-PA" sz="2800" dirty="0">
                <a:effectLst/>
                <a:ea typeface="Times New Roman" panose="02020603050405020304" pitchFamily="18" charset="0"/>
              </a:rPr>
              <a:t>2. Asegúrese de que las líneas de suministro involucradas estén des energizadas y conectadas a tierra de acuerdo con sección 44</a:t>
            </a:r>
            <a:r>
              <a:rPr lang="es-PA" sz="2800" dirty="0">
                <a:ea typeface="Times New Roman" panose="02020603050405020304" pitchFamily="18" charset="0"/>
              </a:rPr>
              <a:t>.</a:t>
            </a:r>
            <a:endParaRPr lang="es-PA" sz="2800" dirty="0">
              <a:effectLst/>
              <a:ea typeface="Times New Roman" panose="02020603050405020304" pitchFamily="18" charset="0"/>
            </a:endParaRP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55</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22391851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66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20000"/>
              </a:lnSpc>
            </a:pPr>
            <a:r>
              <a:rPr lang="es-PA" sz="2800" dirty="0">
                <a:effectLst/>
                <a:ea typeface="Times New Roman" panose="02020603050405020304" pitchFamily="18" charset="0"/>
              </a:rPr>
              <a:t>B. Corrección de altitud</a:t>
            </a:r>
          </a:p>
          <a:p>
            <a:pPr indent="449580" algn="just">
              <a:lnSpc>
                <a:spcPct val="120000"/>
              </a:lnSpc>
            </a:pPr>
            <a:r>
              <a:rPr lang="es-PA" sz="2800" dirty="0">
                <a:effectLst/>
                <a:ea typeface="Times New Roman" panose="02020603050405020304" pitchFamily="18" charset="0"/>
              </a:rPr>
              <a:t>Las distancias en la Tabla 431-1 se utilizarán en elevaciones por debajo de 3600 m (12 000 pies). Los factores de corrección de altitud indicados en la Tabla 441-3 se aplicarán por encima de esa altitud. Los factores de corrección de altitud se aplicarán solo al componente eléctrico en la distancia mínima.</a:t>
            </a:r>
          </a:p>
          <a:p>
            <a:pPr indent="449580" algn="just">
              <a:lnSpc>
                <a:spcPct val="120000"/>
              </a:lnSpc>
            </a:pPr>
            <a:r>
              <a:rPr lang="es-PA" sz="2800" dirty="0">
                <a:effectLst/>
                <a:ea typeface="Times New Roman" panose="02020603050405020304" pitchFamily="18" charset="0"/>
              </a:rPr>
              <a:t>C. Al reparar líneas de comunicación subterráneas que son de uso conjunto con cables de suministro eléctrico dañados, los empleados deberán:</a:t>
            </a:r>
          </a:p>
          <a:p>
            <a:pPr indent="449580" algn="just">
              <a:lnSpc>
                <a:spcPct val="120000"/>
              </a:lnSpc>
            </a:pPr>
            <a:r>
              <a:rPr lang="es-PA" sz="2800" dirty="0">
                <a:effectLst/>
                <a:ea typeface="Times New Roman" panose="02020603050405020304" pitchFamily="18" charset="0"/>
              </a:rPr>
              <a:t>1. Tratar todas las líneas de suministro y comunicación como energizadas al voltaje más alto al cual están expuestos o</a:t>
            </a:r>
          </a:p>
          <a:p>
            <a:pPr indent="449580" algn="just">
              <a:lnSpc>
                <a:spcPct val="120000"/>
              </a:lnSpc>
            </a:pPr>
            <a:r>
              <a:rPr lang="es-PA" sz="2800" dirty="0">
                <a:effectLst/>
                <a:ea typeface="Times New Roman" panose="02020603050405020304" pitchFamily="18" charset="0"/>
              </a:rPr>
              <a:t>2, asegúrese de que las líneas de suministro involucradas estén des energizadas y conectadas a tierra de acuerdo con Sección 44.</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56</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88471502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E731AD2F-61A6-4D90-B831-B78608EE4F69}"/>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02674" y="0"/>
            <a:ext cx="8247017" cy="6857999"/>
          </a:xfrm>
          <a:prstGeom prst="rect">
            <a:avLst/>
          </a:prstGeom>
          <a:noFill/>
          <a:ln>
            <a:noFill/>
          </a:ln>
        </p:spPr>
      </p:pic>
    </p:spTree>
    <p:extLst>
      <p:ext uri="{BB962C8B-B14F-4D97-AF65-F5344CB8AC3E}">
        <p14:creationId xmlns:p14="http://schemas.microsoft.com/office/powerpoint/2010/main" val="383494744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66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20000"/>
              </a:lnSpc>
            </a:pPr>
            <a:r>
              <a:rPr lang="es-PA" sz="2800" dirty="0">
                <a:effectLst/>
                <a:ea typeface="Times New Roman" panose="02020603050405020304" pitchFamily="18" charset="0"/>
              </a:rPr>
              <a:t>Sección 23. - Distancias</a:t>
            </a:r>
          </a:p>
          <a:p>
            <a:pPr indent="449580" algn="just">
              <a:lnSpc>
                <a:spcPct val="120000"/>
              </a:lnSpc>
            </a:pPr>
            <a:r>
              <a:rPr lang="es-PA" sz="2800" dirty="0">
                <a:effectLst/>
                <a:ea typeface="Times New Roman" panose="02020603050405020304" pitchFamily="18" charset="0"/>
              </a:rPr>
              <a:t>230. General</a:t>
            </a:r>
          </a:p>
          <a:p>
            <a:pPr indent="449580" algn="just">
              <a:lnSpc>
                <a:spcPct val="120000"/>
              </a:lnSpc>
            </a:pPr>
            <a:r>
              <a:rPr lang="es-PA" sz="2800" dirty="0">
                <a:effectLst/>
                <a:ea typeface="Times New Roman" panose="02020603050405020304" pitchFamily="18" charset="0"/>
              </a:rPr>
              <a:t>A. Aplicación</a:t>
            </a:r>
          </a:p>
          <a:p>
            <a:pPr indent="449580" algn="just">
              <a:lnSpc>
                <a:spcPct val="120000"/>
              </a:lnSpc>
            </a:pPr>
            <a:r>
              <a:rPr lang="es-PA" sz="2800" dirty="0">
                <a:effectLst/>
                <a:ea typeface="Times New Roman" panose="02020603050405020304" pitchFamily="18" charset="0"/>
              </a:rPr>
              <a:t>Esta sección cubre todos los espacios libres, incluidos los espacios para trepar, que implican el suministro de líneas de comunicación.</a:t>
            </a:r>
          </a:p>
          <a:p>
            <a:pPr indent="449580" algn="just">
              <a:lnSpc>
                <a:spcPct val="120000"/>
              </a:lnSpc>
            </a:pPr>
            <a:r>
              <a:rPr lang="es-PA" sz="2800" dirty="0">
                <a:effectLst/>
                <a:ea typeface="Times New Roman" panose="02020603050405020304" pitchFamily="18" charset="0"/>
              </a:rPr>
              <a:t>NOTA: Los más de 70 años de desarrollo histórico y la especificación de autorizaciones en las Reglas 232, 233 y 234 se revisaron para verificar su coherencia entre ellos y con la práctica moderna y se revisaron adecuadamente tanto en concepto como en contenido para la Edición de 1990. Ver Apéndice A.</a:t>
            </a:r>
          </a:p>
          <a:p>
            <a:pPr indent="449580" algn="just">
              <a:lnSpc>
                <a:spcPct val="120000"/>
              </a:lnSpc>
            </a:pPr>
            <a:r>
              <a:rPr lang="es-PA" sz="2800" dirty="0">
                <a:effectLst/>
                <a:ea typeface="Times New Roman" panose="02020603050405020304" pitchFamily="18" charset="0"/>
              </a:rPr>
              <a:t>1. Instalaciones permanentes y temporales </a:t>
            </a:r>
          </a:p>
          <a:p>
            <a:pPr indent="449580" algn="just">
              <a:lnSpc>
                <a:spcPct val="120000"/>
              </a:lnSpc>
            </a:pPr>
            <a:r>
              <a:rPr lang="es-PA" sz="2800" dirty="0">
                <a:effectLst/>
                <a:ea typeface="Times New Roman" panose="02020603050405020304" pitchFamily="18" charset="0"/>
              </a:rPr>
              <a:t>Los espacios libres requeridos en la Sección 23 para instalaciones permanentes y temporales.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58</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473261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2. Instalaciones de emergencia</a:t>
            </a:r>
          </a:p>
          <a:p>
            <a:pPr indent="449580" algn="just">
              <a:lnSpc>
                <a:spcPct val="130000"/>
              </a:lnSpc>
            </a:pPr>
            <a:r>
              <a:rPr lang="es-PA" sz="2800" dirty="0">
                <a:effectLst/>
                <a:ea typeface="Times New Roman" panose="02020603050405020304" pitchFamily="18" charset="0"/>
              </a:rPr>
              <a:t>Los espacios libres requeridos en la Sección 23 pueden reducirse para instalaciones de emergencia si se cumplen las siguientes condiciones:</a:t>
            </a:r>
          </a:p>
          <a:p>
            <a:pPr indent="449580" algn="just">
              <a:lnSpc>
                <a:spcPct val="130000"/>
              </a:lnSpc>
            </a:pPr>
            <a:r>
              <a:rPr lang="es-PA" sz="2800" dirty="0">
                <a:effectLst/>
                <a:ea typeface="Times New Roman" panose="02020603050405020304" pitchFamily="18" charset="0"/>
              </a:rPr>
              <a:t>A. Conductores de suministro abiertos de 0 a 750 V y cables de suministro que cumplan la Regla 230C; y conductores y cables de comunicación, retenidas, mensajeros y conductores neutrales que cumplen la Regla 230E1, deben estar suspendidos a no menos de 4.8 m (15.5 pies) por encima de las áreas donde se esperan camiones, o 2.70 m (9 pies) por encima de áreas limitadas únicamente a peatones o tráfico restringido donde no se esperan vehículos durante la emergencia, a menos que la Sección 13 permita menos distancias.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59</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1947780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87383" y="0"/>
            <a:ext cx="11643359" cy="6617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50000"/>
              </a:lnSpc>
              <a:spcBef>
                <a:spcPts val="600"/>
              </a:spcBef>
              <a:spcAft>
                <a:spcPts val="600"/>
              </a:spcAft>
            </a:pPr>
            <a:r>
              <a:rPr lang="es-PA" sz="2800" dirty="0">
                <a:effectLst/>
                <a:ea typeface="Times New Roman" panose="02020603050405020304" pitchFamily="18" charset="0"/>
              </a:rPr>
              <a:t>Las normas NESC contienen las disposiciones básicas, bajo condiciones específicas, que se consideran necesarias para la salvaguarda de:</a:t>
            </a:r>
          </a:p>
          <a:p>
            <a:pPr indent="449580" algn="just">
              <a:lnSpc>
                <a:spcPct val="150000"/>
              </a:lnSpc>
              <a:spcBef>
                <a:spcPts val="600"/>
              </a:spcBef>
              <a:spcAft>
                <a:spcPts val="600"/>
              </a:spcAft>
            </a:pPr>
            <a:endParaRPr lang="es-PA" sz="2800" dirty="0">
              <a:effectLst/>
              <a:latin typeface="Times New Roman" panose="02020603050405020304" pitchFamily="18" charset="0"/>
              <a:ea typeface="Times New Roman" panose="02020603050405020304" pitchFamily="18" charset="0"/>
            </a:endParaRPr>
          </a:p>
          <a:p>
            <a:pPr marL="450215" algn="just">
              <a:spcBef>
                <a:spcPts val="600"/>
              </a:spcBef>
              <a:spcAft>
                <a:spcPts val="600"/>
              </a:spcAft>
            </a:pPr>
            <a:r>
              <a:rPr lang="es-PA" sz="2800" dirty="0">
                <a:effectLst/>
                <a:ea typeface="Times New Roman" panose="02020603050405020304" pitchFamily="18" charset="0"/>
              </a:rPr>
              <a:t>1. El público</a:t>
            </a:r>
            <a:endParaRPr lang="es-PA" sz="2800" dirty="0">
              <a:effectLst/>
              <a:latin typeface="Times New Roman" panose="02020603050405020304" pitchFamily="18" charset="0"/>
              <a:ea typeface="Times New Roman" panose="02020603050405020304" pitchFamily="18" charset="0"/>
            </a:endParaRPr>
          </a:p>
          <a:p>
            <a:pPr marL="450215" algn="just">
              <a:spcBef>
                <a:spcPts val="600"/>
              </a:spcBef>
              <a:spcAft>
                <a:spcPts val="600"/>
              </a:spcAft>
            </a:pPr>
            <a:r>
              <a:rPr lang="es-PA" sz="2800" dirty="0">
                <a:effectLst/>
                <a:ea typeface="Times New Roman" panose="02020603050405020304" pitchFamily="18" charset="0"/>
              </a:rPr>
              <a:t>2. Trabajadores de servicios públicos (empleados y contratistas),</a:t>
            </a:r>
            <a:endParaRPr lang="es-PA" sz="2800" dirty="0">
              <a:effectLst/>
              <a:latin typeface="Times New Roman" panose="02020603050405020304" pitchFamily="18" charset="0"/>
              <a:ea typeface="Times New Roman" panose="02020603050405020304" pitchFamily="18" charset="0"/>
            </a:endParaRPr>
          </a:p>
          <a:p>
            <a:pPr marL="450215" algn="just">
              <a:spcBef>
                <a:spcPts val="600"/>
              </a:spcBef>
              <a:spcAft>
                <a:spcPts val="600"/>
              </a:spcAft>
            </a:pPr>
            <a:r>
              <a:rPr lang="es-PA" sz="2800" dirty="0">
                <a:effectLst/>
                <a:ea typeface="Times New Roman" panose="02020603050405020304" pitchFamily="18" charset="0"/>
              </a:rPr>
              <a:t>3. Instalaciones de servicios públicos,</a:t>
            </a:r>
            <a:endParaRPr lang="es-PA" sz="2800" dirty="0">
              <a:effectLst/>
              <a:latin typeface="Times New Roman" panose="02020603050405020304" pitchFamily="18" charset="0"/>
              <a:ea typeface="Times New Roman" panose="02020603050405020304" pitchFamily="18" charset="0"/>
            </a:endParaRPr>
          </a:p>
          <a:p>
            <a:pPr marL="450215" algn="just">
              <a:spcBef>
                <a:spcPts val="600"/>
              </a:spcBef>
              <a:spcAft>
                <a:spcPts val="600"/>
              </a:spcAft>
            </a:pPr>
            <a:r>
              <a:rPr lang="es-PA" sz="2800" dirty="0">
                <a:effectLst/>
                <a:ea typeface="Times New Roman" panose="02020603050405020304" pitchFamily="18" charset="0"/>
              </a:rPr>
              <a:t>4. Suministro eléctrico y equipos de comunicación conectados a instalaciones de servicios públicos, y</a:t>
            </a:r>
            <a:endParaRPr lang="es-PA" sz="2800" dirty="0">
              <a:effectLst/>
              <a:latin typeface="Times New Roman" panose="02020603050405020304" pitchFamily="18" charset="0"/>
              <a:ea typeface="Times New Roman" panose="02020603050405020304" pitchFamily="18" charset="0"/>
            </a:endParaRPr>
          </a:p>
          <a:p>
            <a:pPr marL="450215" algn="just">
              <a:spcBef>
                <a:spcPts val="600"/>
              </a:spcBef>
              <a:spcAft>
                <a:spcPts val="600"/>
              </a:spcAft>
            </a:pPr>
            <a:r>
              <a:rPr lang="es-PA" sz="2800" dirty="0">
                <a:effectLst/>
                <a:ea typeface="Times New Roman" panose="02020603050405020304" pitchFamily="18" charset="0"/>
              </a:rPr>
              <a:t>5. Otras instalaciones o locales adyacentes o que contienen instalaciones de servicios públicos.</a:t>
            </a:r>
            <a:endParaRPr lang="es-PA" sz="2800" dirty="0">
              <a:effectLst/>
              <a:latin typeface="Times New Roman" panose="02020603050405020304" pitchFamily="18" charset="0"/>
              <a:ea typeface="Times New Roman" panose="02020603050405020304" pitchFamily="18" charset="0"/>
            </a:endParaRP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6</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84190028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691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10000"/>
              </a:lnSpc>
            </a:pPr>
            <a:r>
              <a:rPr lang="es-PA" sz="2800" dirty="0">
                <a:effectLst/>
                <a:ea typeface="Times New Roman" panose="02020603050405020304" pitchFamily="18" charset="0"/>
              </a:rPr>
              <a:t>A los efectos de esta regla, los camiones se definen como cualquier vehículo que exceda: 2,5 m (8 pies) en altura. Las áreas que no están sujetas al tráfico de camiones son áreas donde el tráfico de camiones no es normalmente encontrado ni anticipado razonablemente o está limitado de otra manera.</a:t>
            </a:r>
          </a:p>
          <a:p>
            <a:pPr indent="449580" algn="just">
              <a:lnSpc>
                <a:spcPct val="110000"/>
              </a:lnSpc>
            </a:pPr>
            <a:r>
              <a:rPr lang="es-PA" sz="2800" dirty="0">
                <a:effectLst/>
                <a:ea typeface="Times New Roman" panose="02020603050405020304" pitchFamily="18" charset="0"/>
              </a:rPr>
              <a:t>Los espacios y caminos sujetos a peatones o tráfico restringido son solo aquellas áreas donde  jinetes a caballo u otros animales grandes, vehículos u otras unidades móviles que superen los 2,5 m (8 pies) de altura están prohibidos por la regulación o las configuraciones de terreno permanentes o no se encuentran normalmente.</a:t>
            </a:r>
          </a:p>
          <a:p>
            <a:pPr indent="449580" algn="just">
              <a:lnSpc>
                <a:spcPct val="110000"/>
              </a:lnSpc>
            </a:pPr>
            <a:r>
              <a:rPr lang="es-PA" sz="2800" dirty="0">
                <a:effectLst/>
                <a:ea typeface="Times New Roman" panose="02020603050405020304" pitchFamily="18" charset="0"/>
              </a:rPr>
              <a:t>B. Los espacios libres verticales de los conductores de suministro abiertos por encima de 750 V deben aumentarse por encima del valor aplicable de la Regla 230A2a según sea apropiado para el voltaje involucrado y las condiciones locales dadas.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60</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70672956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195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C. Las reducciones en las distancias horizontales permitidas por esta regla deberán estar de acuerdo con buenas prácticas aceptadas para las condiciones locales dadas durante el plazo de la emergencia.</a:t>
            </a:r>
          </a:p>
          <a:p>
            <a:pPr indent="449580" algn="just">
              <a:lnSpc>
                <a:spcPct val="130000"/>
              </a:lnSpc>
            </a:pPr>
            <a:r>
              <a:rPr lang="es-PA" sz="2800" dirty="0">
                <a:effectLst/>
                <a:ea typeface="Times New Roman" panose="02020603050405020304" pitchFamily="18" charset="0"/>
              </a:rPr>
              <a:t>D. Los cables de alimentación y comunicación se pueden tender directamente sobre el nivel si están protegidos o de otra manera ubicados de manera que no obstruyan indebidamente el tráfico de peatones o vehículos y estén debidamente señalizados. Los cables de suministro que operan por encima de 600 V deben cumplir con cualquiera de las reglas 230C o 350B.</a:t>
            </a:r>
          </a:p>
          <a:p>
            <a:pPr indent="449580" algn="just">
              <a:lnSpc>
                <a:spcPct val="130000"/>
              </a:lnSpc>
            </a:pPr>
            <a:r>
              <a:rPr lang="es-PA" sz="2800" dirty="0">
                <a:effectLst/>
                <a:ea typeface="Times New Roman" panose="02020603050405020304" pitchFamily="18" charset="0"/>
              </a:rPr>
              <a:t>E. No se especifica espacio libre para áreas donde el acceso está limitado solo a personal calificado.</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61</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11065171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5075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3 . Medición de holgura y espaciamiento</a:t>
            </a:r>
          </a:p>
          <a:p>
            <a:pPr indent="449580" algn="just">
              <a:lnSpc>
                <a:spcPct val="130000"/>
              </a:lnSpc>
            </a:pPr>
            <a:r>
              <a:rPr lang="es-PA" sz="2800" dirty="0">
                <a:effectLst/>
                <a:ea typeface="Times New Roman" panose="02020603050405020304" pitchFamily="18" charset="0"/>
              </a:rPr>
              <a:t>A menos que se indique lo contrario, todos los espacios libres se medirán de superficie a superficie y todos los espacios se medirán de centro a centro. Para las medidas de las distancias, las partes metálicas conectadas eléctricamente a los conductores de línea de suministro y los equipos de comunicación conectados a los conductores de la línea de comunicación se considerarán parte de los mismos conductores. Las bases metálicas de cabezales, pararrayos y dispositivos similares se considerarán parte de la estructura de soporte.</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62</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0632130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195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C. Cables de suministro</a:t>
            </a:r>
          </a:p>
          <a:p>
            <a:pPr indent="449580" algn="just">
              <a:lnSpc>
                <a:spcPct val="130000"/>
              </a:lnSpc>
            </a:pPr>
            <a:r>
              <a:rPr lang="es-PA" sz="2800" dirty="0">
                <a:effectLst/>
                <a:ea typeface="Times New Roman" panose="02020603050405020304" pitchFamily="18" charset="0"/>
              </a:rPr>
              <a:t>A efectos de espacio libre, los cables de suministro, incluidos los empalmes, que se ajustan a cualquiera de los siguientes requisitos son permitidos espacios libres menores que los conductores abiertos del mismo voltaje. Los cables deben poder resistir las pruebas aplicadas de acuerdo con una norma aplicable.</a:t>
            </a:r>
          </a:p>
          <a:p>
            <a:pPr indent="449580" algn="just">
              <a:lnSpc>
                <a:spcPct val="130000"/>
              </a:lnSpc>
            </a:pPr>
            <a:r>
              <a:rPr lang="es-PA" sz="2800" dirty="0">
                <a:effectLst/>
                <a:ea typeface="Times New Roman" panose="02020603050405020304" pitchFamily="18" charset="0"/>
              </a:rPr>
              <a:t>1. Cables que están soportados o conectados con un mensajero desnudo con conexión a tierra efectiva o neutro, o con múltiples conductores neutros concéntricos, donde cualquier conductor (s) asociado al neutro cumple con los requisitos de la Regla 230E 1 y donde los cables también cumplen con uno de los siguientes puntos: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63</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86115875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A. Cables de cualquier voltaje que tengan una cubierta o blindaje de metal continuo conectado a tierra de manera efectiva.</a:t>
            </a:r>
          </a:p>
          <a:p>
            <a:pPr indent="449580" algn="just">
              <a:lnSpc>
                <a:spcPct val="130000"/>
              </a:lnSpc>
            </a:pPr>
            <a:r>
              <a:rPr lang="es-PA" sz="2800" dirty="0">
                <a:effectLst/>
                <a:ea typeface="Times New Roman" panose="02020603050405020304" pitchFamily="18" charset="0"/>
              </a:rPr>
              <a:t>B. Cables diseñados para operar en un sistema de conexión a tierra múltiple a 22 kV o menos y que tengan blindaje de aislamiento semiconductor en combinación con drenaje metálico adecuado.</a:t>
            </a:r>
          </a:p>
          <a:p>
            <a:pPr indent="449580" algn="just">
              <a:lnSpc>
                <a:spcPct val="130000"/>
              </a:lnSpc>
            </a:pPr>
            <a:r>
              <a:rPr lang="es-PA" sz="2800" dirty="0">
                <a:effectLst/>
                <a:ea typeface="Times New Roman" panose="02020603050405020304" pitchFamily="18" charset="0"/>
              </a:rPr>
              <a:t>2. Cables de cualquier voltaje. no incluido en la Regla 230C 1, cubierto con un semiconductor auxiliar continuo apantallamiento en combinación con drenaje metálico adecuado y apoyado y cableado junto con un mensajero desnudo efectivamente fundamentado.</a:t>
            </a:r>
          </a:p>
          <a:p>
            <a:pPr indent="449580" algn="just">
              <a:lnSpc>
                <a:spcPct val="130000"/>
              </a:lnSpc>
            </a:pPr>
            <a:r>
              <a:rPr lang="es-PA" sz="2800" dirty="0">
                <a:effectLst/>
                <a:ea typeface="Times New Roman" panose="02020603050405020304" pitchFamily="18" charset="0"/>
              </a:rPr>
              <a:t>3. Cable aislado, no blindado operado a no más de 5 kV fase a fase, o 2.9 kV fase a tierra, apoyado y cableado junto con un mensajero desnudo efectivamente conectado a tierra o neutral.</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64</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00847989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D. Conductores cubiertos</a:t>
            </a:r>
          </a:p>
          <a:p>
            <a:pPr indent="449580" algn="just">
              <a:lnSpc>
                <a:spcPct val="130000"/>
              </a:lnSpc>
            </a:pPr>
            <a:r>
              <a:rPr lang="es-PA" sz="2800" dirty="0">
                <a:effectLst/>
                <a:ea typeface="Times New Roman" panose="02020603050405020304" pitchFamily="18" charset="0"/>
              </a:rPr>
              <a:t>Los conductores cubiertos se considerarán conductores desnudos para todos los requisitos de espacio libre, excepto que el espacio libre entre conductores del mismo circuito o de diferentes circuitos, incluidos los conductores a tierra, puede reducirse por debajo de los requisitos para conductores abiertos cuando los conductores son propiedad, operados, o mantenidos por la misma parte y cuando la cubierta del conductor proporciona suficiente rigidez dieléctrica para limitar la probabilidad de un cortocircuito en caso de contacto momentáneo entre conductores o entre conductores y el conductor puesto a tierra. Se pueden usar espaciadores intermedios para mantener espacio libre del conductor y para proporcionar apoyo.</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65</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233355040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5635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E. Conductores neutros</a:t>
            </a:r>
          </a:p>
          <a:p>
            <a:pPr indent="449580" algn="just">
              <a:lnSpc>
                <a:spcPct val="130000"/>
              </a:lnSpc>
            </a:pPr>
            <a:r>
              <a:rPr lang="es-PA" sz="2800" dirty="0">
                <a:effectLst/>
                <a:ea typeface="Times New Roman" panose="02020603050405020304" pitchFamily="18" charset="0"/>
              </a:rPr>
              <a:t>1. Conductores neutros que están efectivamente conectados a tierra en toda su longitud y asociados con circuitos de 0 a 22 kV a tierra pueden tener las mismas distancias que los conductores y los mensajeros.</a:t>
            </a:r>
          </a:p>
          <a:p>
            <a:pPr indent="449580" algn="just">
              <a:lnSpc>
                <a:spcPct val="130000"/>
              </a:lnSpc>
            </a:pPr>
            <a:r>
              <a:rPr lang="es-PA" sz="2800" dirty="0">
                <a:effectLst/>
                <a:ea typeface="Times New Roman" panose="02020603050405020304" pitchFamily="18" charset="0"/>
              </a:rPr>
              <a:t>2. Los demás conductores neutros de los circuitos de alimentación deberán tener las mismas distancias que los conductores de fase del circuito al que están asociados.</a:t>
            </a:r>
          </a:p>
          <a:p>
            <a:pPr indent="449580" algn="just">
              <a:lnSpc>
                <a:spcPct val="130000"/>
              </a:lnSpc>
            </a:pPr>
            <a:r>
              <a:rPr lang="es-PA" sz="2800" dirty="0">
                <a:effectLst/>
                <a:ea typeface="Times New Roman" panose="02020603050405020304" pitchFamily="18" charset="0"/>
              </a:rPr>
              <a:t>F. Cable de fibra óptica</a:t>
            </a:r>
          </a:p>
          <a:p>
            <a:pPr indent="449580" algn="just">
              <a:lnSpc>
                <a:spcPct val="130000"/>
              </a:lnSpc>
            </a:pPr>
            <a:r>
              <a:rPr lang="es-PA" sz="2800" dirty="0">
                <a:effectLst/>
                <a:ea typeface="Times New Roman" panose="02020603050405020304" pitchFamily="18" charset="0"/>
              </a:rPr>
              <a:t>1 . Cable de suministro de fibra óptica</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66</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71034704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0" y="-69668"/>
            <a:ext cx="11878492" cy="728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20000"/>
              </a:lnSpc>
            </a:pPr>
            <a:r>
              <a:rPr lang="es-PA" sz="2700" dirty="0">
                <a:effectLst/>
                <a:ea typeface="Times New Roman" panose="02020603050405020304" pitchFamily="18" charset="0"/>
              </a:rPr>
              <a:t>A. Un cable definido como "suministro de fibra óptica" soportado en un mensajero que está efectivamente conectado a tierra en toda su longitud deberá tener el mismo espacio libre de las instalaciones de comunicaciones como se requiere para un conductor neutro que cumpla con la Regla 230E 1.</a:t>
            </a:r>
          </a:p>
          <a:p>
            <a:pPr indent="449580" algn="just">
              <a:lnSpc>
                <a:spcPct val="120000"/>
              </a:lnSpc>
            </a:pPr>
            <a:r>
              <a:rPr lang="es-PA" sz="2700" dirty="0">
                <a:effectLst/>
                <a:ea typeface="Times New Roman" panose="02020603050405020304" pitchFamily="18" charset="0"/>
              </a:rPr>
              <a:t>B. Un cable definido como "suministro de fibra óptica" que es completamente dieléctrico o se apoya en un mensajero que es completamente dieléctrico, tendrá la misma distancia de las instalaciones de comunicaciones según lo requerido para un conductor neutro que cumpla con la Regla 230E1.</a:t>
            </a:r>
          </a:p>
          <a:p>
            <a:pPr indent="449580" algn="just">
              <a:lnSpc>
                <a:spcPct val="120000"/>
              </a:lnSpc>
            </a:pPr>
            <a:r>
              <a:rPr lang="es-PA" sz="2700" dirty="0">
                <a:effectLst/>
                <a:ea typeface="Times New Roman" panose="02020603050405020304" pitchFamily="18" charset="0"/>
              </a:rPr>
              <a:t>C. Cables de suministro de fibra óptica admitidos en o dentro de mensajeros que no cumplen con la Regla 230F1a o 230F1b deberá tener las mismas distancias de las instalaciones de comunicaciones requeridas para tales cables mensajeros.</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67</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7515564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66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20000"/>
              </a:lnSpc>
            </a:pPr>
            <a:r>
              <a:rPr lang="es-PA" sz="2800" dirty="0">
                <a:effectLst/>
                <a:ea typeface="Times New Roman" panose="02020603050405020304" pitchFamily="18" charset="0"/>
              </a:rPr>
              <a:t>D. Cables de suministro de fibra óptica apoyados en o dentro de un conductor (s), o que contienen un conductor (s) o cubierta (s) de cable dentro del conjunto del cable de fibra óptica, debe tener la misma distancia de las instalaciones de comunicaciones necesarias para dichos conductores. Tal distancia no será menor que la requerida según la Regla 230F 1a, 230F 1b o 230F 1c, según corresponda.</a:t>
            </a:r>
          </a:p>
          <a:p>
            <a:pPr indent="449580" algn="just">
              <a:lnSpc>
                <a:spcPct val="120000"/>
              </a:lnSpc>
            </a:pPr>
            <a:r>
              <a:rPr lang="es-PA" sz="2800" dirty="0">
                <a:effectLst/>
                <a:ea typeface="Times New Roman" panose="02020603050405020304" pitchFamily="18" charset="0"/>
              </a:rPr>
              <a:t>E. Los cables de suministro de fibra óptica que cumplen la Regla 224A3 se consideran cables cuando se encuentran en el espacio de comunicación.</a:t>
            </a:r>
          </a:p>
          <a:p>
            <a:pPr indent="449580" algn="just">
              <a:lnSpc>
                <a:spcPct val="120000"/>
              </a:lnSpc>
            </a:pPr>
            <a:r>
              <a:rPr lang="es-PA" sz="2800" dirty="0">
                <a:effectLst/>
                <a:ea typeface="Times New Roman" panose="02020603050405020304" pitchFamily="18" charset="0"/>
              </a:rPr>
              <a:t>2. Cable de comunicación de fibra óptica</a:t>
            </a:r>
          </a:p>
          <a:p>
            <a:pPr indent="449580" algn="just">
              <a:lnSpc>
                <a:spcPct val="120000"/>
              </a:lnSpc>
            </a:pPr>
            <a:r>
              <a:rPr lang="es-PA" sz="2800" dirty="0">
                <a:effectLst/>
                <a:ea typeface="Times New Roman" panose="02020603050405020304" pitchFamily="18" charset="0"/>
              </a:rPr>
              <a:t>El cable definido como "comunicación por fibra óptica" deberá tener la misma separación de las instalaciones de suministro según sea necesario para un mensajero de comunicación.</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68</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356616338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195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30000"/>
              </a:lnSpc>
            </a:pPr>
            <a:r>
              <a:rPr lang="es-PA" sz="2800" dirty="0">
                <a:effectLst/>
                <a:ea typeface="Times New Roman" panose="02020603050405020304" pitchFamily="18" charset="0"/>
              </a:rPr>
              <a:t>G. Circuito de corriente continua y alterna</a:t>
            </a:r>
          </a:p>
          <a:p>
            <a:pPr indent="449580" algn="just">
              <a:lnSpc>
                <a:spcPct val="130000"/>
              </a:lnSpc>
            </a:pPr>
            <a:r>
              <a:rPr lang="es-PA" sz="2800" dirty="0">
                <a:effectLst/>
                <a:ea typeface="Times New Roman" panose="02020603050405020304" pitchFamily="18" charset="0"/>
              </a:rPr>
              <a:t>Las reglas de esta sección son aplicables a circuitos de CA y CC. Para circuitos de CC, los requisitos del espacio libre serán los mismos que los de los circuitos de CA que tienen el mismo voltaje máximo a tierra.</a:t>
            </a:r>
          </a:p>
          <a:p>
            <a:pPr indent="449580" algn="just">
              <a:lnSpc>
                <a:spcPct val="130000"/>
              </a:lnSpc>
            </a:pPr>
            <a:r>
              <a:rPr lang="es-PA" sz="2800" dirty="0">
                <a:effectLst/>
                <a:ea typeface="Times New Roman" panose="02020603050405020304" pitchFamily="18" charset="0"/>
              </a:rPr>
              <a:t>Nota: Aunque el voltaje máximo correspondiente para un circuito de CA sinusoidal común se puede calcular multiplicando su valor rms por 1,414, esto puede no ser apropiado para otros tipos de circuitos de CA. Un ejemplo de este último está representado por fuentes de alimentación no sinusoidales como las que se utilizan en algunos tipos de cable coaxial en sistemas de comunicación .</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69</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541537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609601"/>
            <a:ext cx="11643359" cy="51850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50000"/>
              </a:lnSpc>
              <a:spcBef>
                <a:spcPts val="600"/>
              </a:spcBef>
              <a:spcAft>
                <a:spcPts val="600"/>
              </a:spcAft>
            </a:pPr>
            <a:r>
              <a:rPr lang="es-PA" sz="2800" dirty="0">
                <a:effectLst/>
                <a:ea typeface="Times New Roman" panose="02020603050405020304" pitchFamily="18" charset="0"/>
              </a:rPr>
              <a:t>Las reglas de NESC están destinadas a proporcionar un estándar de prácticas seguras que puedan ser adoptadas por las instalaciones de servicios públicos, servicios privados, comisiones de servicios públicos estatales o juntas de directores o comisiones de servicio público, u otros organismos que tienen control sobre prácticas seguras empleadas en el diseño, instalación, operación, y mantenimiento de suministro eléctrico, comunicación, iluminación de calles y áreas, señalización o instalaciones de ferrocarril.</a:t>
            </a:r>
            <a:endParaRPr lang="es-PA" sz="2800" dirty="0">
              <a:effectLst/>
              <a:latin typeface="Times New Roman" panose="02020603050405020304" pitchFamily="18" charset="0"/>
              <a:ea typeface="Times New Roman" panose="02020603050405020304" pitchFamily="18" charset="0"/>
            </a:endParaRP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7</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06150923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6766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gn="just">
              <a:lnSpc>
                <a:spcPct val="120000"/>
              </a:lnSpc>
            </a:pPr>
            <a:r>
              <a:rPr lang="es-PA" sz="2800" dirty="0">
                <a:effectLst/>
                <a:ea typeface="Times New Roman" panose="02020603050405020304" pitchFamily="18" charset="0"/>
              </a:rPr>
              <a:t>H. Circuitos de corriente constante</a:t>
            </a:r>
          </a:p>
          <a:p>
            <a:pPr indent="449580" algn="just">
              <a:lnSpc>
                <a:spcPct val="120000"/>
              </a:lnSpc>
            </a:pPr>
            <a:r>
              <a:rPr lang="es-PA" sz="2800" dirty="0">
                <a:effectLst/>
                <a:ea typeface="Times New Roman" panose="02020603050405020304" pitchFamily="18" charset="0"/>
              </a:rPr>
              <a:t>Las distancias para los circuitos de corriente constante (como los circuitos de iluminación en serie) se determinarán en la base de su voltaje normal a plena carga.</a:t>
            </a:r>
          </a:p>
          <a:p>
            <a:pPr indent="449580" algn="just">
              <a:lnSpc>
                <a:spcPct val="120000"/>
              </a:lnSpc>
            </a:pPr>
            <a:r>
              <a:rPr lang="es-PA" sz="2800" dirty="0">
                <a:effectLst/>
                <a:ea typeface="Times New Roman" panose="02020603050405020304" pitchFamily="18" charset="0"/>
              </a:rPr>
              <a:t>I. Mantenimiento de espacios libres y espaciamientos</a:t>
            </a:r>
          </a:p>
          <a:p>
            <a:pPr indent="449580" algn="just">
              <a:lnSpc>
                <a:spcPct val="120000"/>
              </a:lnSpc>
            </a:pPr>
            <a:r>
              <a:rPr lang="es-PA" sz="2800" dirty="0">
                <a:effectLst/>
                <a:ea typeface="Times New Roman" panose="02020603050405020304" pitchFamily="18" charset="0"/>
              </a:rPr>
              <a:t>Las holguras y el espaciamiento requeridos se mantendrán en los valores y en las condiciones especificadas en la Sección 23 de la edición correspondiente. Las autorizaciones de la Sección 23 no están destinadas a mantenerse durante el curso o como resultado de eventos anormales como, acciones de otros o eventos climáticos en exceso o los descritos en la Sección 23. Los servicios públicos son responsables para corregir condiciones conocidas que no cumplen de acuerdo con la Regla 214A4 o la Regla 214AS como aplicable.</a:t>
            </a: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70</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406014637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71</a:t>
            </a:fld>
            <a:endParaRPr lang="es-ES" altLang="es-PA">
              <a:solidFill>
                <a:srgbClr val="045C75"/>
              </a:solidFill>
              <a:latin typeface="Constantia" panose="02030602050306030303" pitchFamily="18" charset="0"/>
            </a:endParaRPr>
          </a:p>
        </p:txBody>
      </p:sp>
      <p:pic>
        <p:nvPicPr>
          <p:cNvPr id="5" name="Imagen 4">
            <a:extLst>
              <a:ext uri="{FF2B5EF4-FFF2-40B4-BE49-F238E27FC236}">
                <a16:creationId xmlns:a16="http://schemas.microsoft.com/office/drawing/2014/main" id="{6778299D-2CA4-411E-A365-569AF45BBBA7}"/>
              </a:ext>
            </a:extLst>
          </p:cNvPr>
          <p:cNvPicPr/>
          <p:nvPr/>
        </p:nvPicPr>
        <p:blipFill rotWithShape="1">
          <a:blip r:embed="rId2" cstate="print">
            <a:lum contrast="40000"/>
            <a:extLst>
              <a:ext uri="{28A0092B-C50C-407E-A947-70E740481C1C}">
                <a14:useLocalDpi xmlns:a14="http://schemas.microsoft.com/office/drawing/2010/main" val="0"/>
              </a:ext>
            </a:extLst>
          </a:blip>
          <a:srcRect l="3741" r="4216"/>
          <a:stretch/>
        </p:blipFill>
        <p:spPr bwMode="auto">
          <a:xfrm>
            <a:off x="1" y="0"/>
            <a:ext cx="5704114" cy="6858000"/>
          </a:xfrm>
          <a:prstGeom prst="rect">
            <a:avLst/>
          </a:prstGeom>
          <a:noFill/>
          <a:ln>
            <a:noFill/>
          </a:ln>
          <a:extLst>
            <a:ext uri="{53640926-AAD7-44D8-BBD7-CCE9431645EC}">
              <a14:shadowObscured xmlns:a14="http://schemas.microsoft.com/office/drawing/2010/main"/>
            </a:ext>
          </a:extLst>
        </p:spPr>
      </p:pic>
      <p:pic>
        <p:nvPicPr>
          <p:cNvPr id="6" name="Imagen 5">
            <a:extLst>
              <a:ext uri="{FF2B5EF4-FFF2-40B4-BE49-F238E27FC236}">
                <a16:creationId xmlns:a16="http://schemas.microsoft.com/office/drawing/2014/main" id="{63B18B67-347D-4C59-BD6B-184AA8B943D6}"/>
              </a:ext>
            </a:extLst>
          </p:cNvPr>
          <p:cNvPicPr/>
          <p:nvPr/>
        </p:nvPicPr>
        <p:blipFill rotWithShape="1">
          <a:blip r:embed="rId3">
            <a:lum contrast="40000"/>
            <a:extLst>
              <a:ext uri="{28A0092B-C50C-407E-A947-70E740481C1C}">
                <a14:useLocalDpi xmlns:a14="http://schemas.microsoft.com/office/drawing/2010/main" val="0"/>
              </a:ext>
            </a:extLst>
          </a:blip>
          <a:srcRect b="746"/>
          <a:stretch/>
        </p:blipFill>
        <p:spPr bwMode="auto">
          <a:xfrm>
            <a:off x="5704116" y="0"/>
            <a:ext cx="6487884" cy="685800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2452217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72</a:t>
            </a:fld>
            <a:endParaRPr lang="es-ES" altLang="es-PA">
              <a:solidFill>
                <a:srgbClr val="045C75"/>
              </a:solidFill>
              <a:latin typeface="Constantia" panose="02030602050306030303" pitchFamily="18" charset="0"/>
            </a:endParaRPr>
          </a:p>
        </p:txBody>
      </p:sp>
      <p:pic>
        <p:nvPicPr>
          <p:cNvPr id="7" name="Imagen 6">
            <a:extLst>
              <a:ext uri="{FF2B5EF4-FFF2-40B4-BE49-F238E27FC236}">
                <a16:creationId xmlns:a16="http://schemas.microsoft.com/office/drawing/2014/main" id="{C46DA399-B4B0-4020-B559-945AF95546A6}"/>
              </a:ext>
            </a:extLst>
          </p:cNvPr>
          <p:cNvPicPr/>
          <p:nvPr/>
        </p:nvPicPr>
        <p:blipFill rotWithShape="1">
          <a:blip r:embed="rId2">
            <a:lum contrast="40000"/>
            <a:extLst>
              <a:ext uri="{28A0092B-C50C-407E-A947-70E740481C1C}">
                <a14:useLocalDpi xmlns:a14="http://schemas.microsoft.com/office/drawing/2010/main" val="0"/>
              </a:ext>
            </a:extLst>
          </a:blip>
          <a:srcRect b="1089"/>
          <a:stretch/>
        </p:blipFill>
        <p:spPr bwMode="auto">
          <a:xfrm>
            <a:off x="0" y="0"/>
            <a:ext cx="4267200" cy="6858000"/>
          </a:xfrm>
          <a:prstGeom prst="rect">
            <a:avLst/>
          </a:prstGeom>
          <a:noFill/>
          <a:ln>
            <a:noFill/>
          </a:ln>
          <a:extLst>
            <a:ext uri="{53640926-AAD7-44D8-BBD7-CCE9431645EC}">
              <a14:shadowObscured xmlns:a14="http://schemas.microsoft.com/office/drawing/2010/main"/>
            </a:ext>
          </a:extLst>
        </p:spPr>
      </p:pic>
      <p:pic>
        <p:nvPicPr>
          <p:cNvPr id="8" name="Imagen 7">
            <a:extLst>
              <a:ext uri="{FF2B5EF4-FFF2-40B4-BE49-F238E27FC236}">
                <a16:creationId xmlns:a16="http://schemas.microsoft.com/office/drawing/2014/main" id="{8A9F58D9-295C-44FB-AA69-4AF43B857C6D}"/>
              </a:ext>
            </a:extLst>
          </p:cNvPr>
          <p:cNvPicPr/>
          <p:nvPr/>
        </p:nvPicPr>
        <p:blipFill>
          <a:blip r:embed="rId3">
            <a:lum contrast="40000"/>
            <a:extLst>
              <a:ext uri="{28A0092B-C50C-407E-A947-70E740481C1C}">
                <a14:useLocalDpi xmlns:a14="http://schemas.microsoft.com/office/drawing/2010/main" val="0"/>
              </a:ext>
            </a:extLst>
          </a:blip>
          <a:srcRect/>
          <a:stretch>
            <a:fillRect/>
          </a:stretch>
        </p:blipFill>
        <p:spPr bwMode="auto">
          <a:xfrm>
            <a:off x="5449389" y="-1906"/>
            <a:ext cx="6675120" cy="5885180"/>
          </a:xfrm>
          <a:prstGeom prst="rect">
            <a:avLst/>
          </a:prstGeom>
          <a:noFill/>
          <a:ln>
            <a:noFill/>
          </a:ln>
        </p:spPr>
      </p:pic>
    </p:spTree>
    <p:extLst>
      <p:ext uri="{BB962C8B-B14F-4D97-AF65-F5344CB8AC3E}">
        <p14:creationId xmlns:p14="http://schemas.microsoft.com/office/powerpoint/2010/main" val="3010337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609601"/>
            <a:ext cx="11643359" cy="5316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nSpc>
                <a:spcPct val="150000"/>
              </a:lnSpc>
              <a:spcBef>
                <a:spcPts val="600"/>
              </a:spcBef>
              <a:spcAft>
                <a:spcPts val="600"/>
              </a:spcAft>
            </a:pPr>
            <a:r>
              <a:rPr lang="es-PA" sz="2800" dirty="0">
                <a:effectLst/>
                <a:ea typeface="Times New Roman" panose="02020603050405020304" pitchFamily="18" charset="0"/>
              </a:rPr>
              <a:t>Contenido del código ANSI – </a:t>
            </a:r>
            <a:r>
              <a:rPr lang="es-ES" sz="2800" dirty="0">
                <a:effectLst/>
                <a:ea typeface="Times New Roman" panose="02020603050405020304" pitchFamily="18" charset="0"/>
              </a:rPr>
              <a:t>IEEE-C2 (NESC)</a:t>
            </a:r>
            <a:endParaRPr lang="es-PA" sz="28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600"/>
              </a:spcBef>
              <a:spcAft>
                <a:spcPts val="600"/>
              </a:spcAft>
              <a:buFont typeface="Symbol" panose="05050102010706020507" pitchFamily="18" charset="2"/>
              <a:buChar char=""/>
            </a:pPr>
            <a:r>
              <a:rPr lang="es-PA" sz="2800" dirty="0">
                <a:effectLst/>
                <a:ea typeface="Calibri" panose="020F0502020204030204" pitchFamily="34" charset="0"/>
                <a:cs typeface="Times New Roman" panose="02020603050405020304" pitchFamily="18" charset="0"/>
              </a:rPr>
              <a:t>Símbolos de letras para unidades</a:t>
            </a:r>
            <a:endParaRPr lang="es-PA" sz="2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Bef>
                <a:spcPts val="600"/>
              </a:spcBef>
              <a:spcAft>
                <a:spcPts val="600"/>
              </a:spcAft>
              <a:buFont typeface="Symbol" panose="05050102010706020507" pitchFamily="18" charset="2"/>
              <a:buChar char=""/>
            </a:pPr>
            <a:r>
              <a:rPr lang="es-PA" sz="2800" dirty="0">
                <a:effectLst/>
                <a:ea typeface="Calibri" panose="020F0502020204030204" pitchFamily="34" charset="0"/>
                <a:cs typeface="Times New Roman" panose="02020603050405020304" pitchFamily="18" charset="0"/>
              </a:rPr>
              <a:t>Sección 1. Introducción al Código Nacional de Seguridad Eléctrica</a:t>
            </a:r>
            <a:endParaRPr lang="es-PA" sz="2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Bef>
                <a:spcPts val="600"/>
              </a:spcBef>
              <a:spcAft>
                <a:spcPts val="600"/>
              </a:spcAft>
              <a:buFont typeface="Symbol" panose="05050102010706020507" pitchFamily="18" charset="2"/>
              <a:buChar char=""/>
            </a:pPr>
            <a:r>
              <a:rPr lang="es-PA" sz="2800" dirty="0">
                <a:effectLst/>
                <a:ea typeface="Calibri" panose="020F0502020204030204" pitchFamily="34" charset="0"/>
                <a:cs typeface="Times New Roman" panose="02020603050405020304" pitchFamily="18" charset="0"/>
              </a:rPr>
              <a:t>Sección. 2. Definiciones de términos especiales</a:t>
            </a:r>
            <a:endParaRPr lang="es-PA" sz="2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Bef>
                <a:spcPts val="600"/>
              </a:spcBef>
              <a:spcAft>
                <a:spcPts val="600"/>
              </a:spcAft>
              <a:buFont typeface="Symbol" panose="05050102010706020507" pitchFamily="18" charset="2"/>
              <a:buChar char=""/>
            </a:pPr>
            <a:r>
              <a:rPr lang="es-PA" sz="2800" dirty="0">
                <a:effectLst/>
                <a:ea typeface="Calibri" panose="020F0502020204030204" pitchFamily="34" charset="0"/>
                <a:cs typeface="Times New Roman" panose="02020603050405020304" pitchFamily="18" charset="0"/>
              </a:rPr>
              <a:t>Sección. 3. Referencias </a:t>
            </a:r>
            <a:endParaRPr lang="es-PA" sz="2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Bef>
                <a:spcPts val="600"/>
              </a:spcBef>
              <a:spcAft>
                <a:spcPts val="600"/>
              </a:spcAft>
              <a:buFont typeface="Symbol" panose="05050102010706020507" pitchFamily="18" charset="2"/>
              <a:buChar char=""/>
            </a:pPr>
            <a:r>
              <a:rPr lang="es-PA" sz="2800" dirty="0">
                <a:effectLst/>
                <a:ea typeface="Calibri" panose="020F0502020204030204" pitchFamily="34" charset="0"/>
                <a:cs typeface="Times New Roman" panose="02020603050405020304" pitchFamily="18" charset="0"/>
              </a:rPr>
              <a:t>Sección. 9. Métodos de puesta a tierra para instalaciones de comunicaciones y suministro eléctrico</a:t>
            </a:r>
            <a:endParaRPr lang="es-PA" sz="2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8</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4112247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Rectángulo">
            <a:extLst>
              <a:ext uri="{FF2B5EF4-FFF2-40B4-BE49-F238E27FC236}">
                <a16:creationId xmlns:a16="http://schemas.microsoft.com/office/drawing/2014/main" id="{C3B28366-682B-4BFB-BD04-A74A7EC9F506}"/>
              </a:ext>
            </a:extLst>
          </p:cNvPr>
          <p:cNvSpPr>
            <a:spLocks noChangeArrowheads="1"/>
          </p:cNvSpPr>
          <p:nvPr/>
        </p:nvSpPr>
        <p:spPr bwMode="auto">
          <a:xfrm>
            <a:off x="274320" y="34835"/>
            <a:ext cx="11643359" cy="7093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49580">
              <a:lnSpc>
                <a:spcPct val="150000"/>
              </a:lnSpc>
              <a:spcBef>
                <a:spcPts val="600"/>
              </a:spcBef>
              <a:spcAft>
                <a:spcPts val="600"/>
              </a:spcAft>
            </a:pPr>
            <a:r>
              <a:rPr lang="es-PA" sz="2800" dirty="0">
                <a:effectLst/>
                <a:ea typeface="Times New Roman" panose="02020603050405020304" pitchFamily="18" charset="0"/>
              </a:rPr>
              <a:t>Parte 1. Reglas para la instalación y mantenimiento de estaciones y equipos de suministro eléctrico</a:t>
            </a:r>
            <a:endParaRPr lang="es-PA" sz="2800" dirty="0">
              <a:effectLst/>
              <a:latin typeface="Times New Roman" panose="02020603050405020304" pitchFamily="18" charset="0"/>
              <a:ea typeface="Times New Roman" panose="02020603050405020304" pitchFamily="18" charset="0"/>
            </a:endParaRPr>
          </a:p>
          <a:p>
            <a:pPr indent="449580">
              <a:lnSpc>
                <a:spcPct val="130000"/>
              </a:lnSpc>
              <a:spcAft>
                <a:spcPts val="600"/>
              </a:spcAft>
            </a:pPr>
            <a:r>
              <a:rPr lang="es-PA" sz="2800" dirty="0">
                <a:effectLst/>
                <a:ea typeface="Times New Roman" panose="02020603050405020304" pitchFamily="18" charset="0"/>
              </a:rPr>
              <a:t>Parte 2. Reglas de seguridad para la instalación y mantenimiento del suministro eléctrico aéreo y líneas de comunicación</a:t>
            </a:r>
            <a:endParaRPr lang="es-PA" sz="2800" dirty="0">
              <a:effectLst/>
              <a:latin typeface="Times New Roman" panose="02020603050405020304" pitchFamily="18" charset="0"/>
              <a:ea typeface="Times New Roman" panose="02020603050405020304" pitchFamily="18" charset="0"/>
            </a:endParaRPr>
          </a:p>
          <a:p>
            <a:pPr indent="449580">
              <a:lnSpc>
                <a:spcPct val="150000"/>
              </a:lnSpc>
              <a:spcBef>
                <a:spcPts val="600"/>
              </a:spcBef>
              <a:spcAft>
                <a:spcPts val="600"/>
              </a:spcAft>
            </a:pPr>
            <a:r>
              <a:rPr lang="es-PA" sz="2800" dirty="0">
                <a:effectLst/>
                <a:ea typeface="Times New Roman" panose="02020603050405020304" pitchFamily="18" charset="0"/>
              </a:rPr>
              <a:t>Parte 3. Reglas de seguridad para la instalación y mantenimiento del suministro eléctrico subterráneo y líneas de comunicación</a:t>
            </a:r>
            <a:endParaRPr lang="es-PA" sz="2800" dirty="0">
              <a:effectLst/>
              <a:latin typeface="Times New Roman" panose="02020603050405020304" pitchFamily="18" charset="0"/>
              <a:ea typeface="Times New Roman" panose="02020603050405020304" pitchFamily="18" charset="0"/>
            </a:endParaRPr>
          </a:p>
          <a:p>
            <a:pPr indent="449580">
              <a:lnSpc>
                <a:spcPct val="150000"/>
              </a:lnSpc>
              <a:spcBef>
                <a:spcPts val="600"/>
              </a:spcBef>
              <a:spcAft>
                <a:spcPts val="600"/>
              </a:spcAft>
            </a:pPr>
            <a:r>
              <a:rPr lang="es-PA" sz="2800" dirty="0">
                <a:effectLst/>
                <a:ea typeface="Times New Roman" panose="02020603050405020304" pitchFamily="18" charset="0"/>
              </a:rPr>
              <a:t>Parte 4. Reglas de trabajo para la operación de líneas y equipos de suministro eléctrico y comunicaciones</a:t>
            </a:r>
            <a:endParaRPr lang="es-PA" sz="2800" dirty="0">
              <a:effectLst/>
              <a:latin typeface="Times New Roman" panose="02020603050405020304" pitchFamily="18" charset="0"/>
              <a:ea typeface="Times New Roman" panose="02020603050405020304" pitchFamily="18" charset="0"/>
            </a:endParaRPr>
          </a:p>
          <a:p>
            <a:pPr indent="449580">
              <a:lnSpc>
                <a:spcPct val="150000"/>
              </a:lnSpc>
              <a:spcBef>
                <a:spcPts val="600"/>
              </a:spcBef>
              <a:spcAft>
                <a:spcPts val="600"/>
              </a:spcAft>
            </a:pPr>
            <a:r>
              <a:rPr lang="es-ES" sz="2800" dirty="0">
                <a:effectLst/>
                <a:ea typeface="Times New Roman" panose="02020603050405020304" pitchFamily="18" charset="0"/>
              </a:rPr>
              <a:t>La parte en la que estudiaremos seré la parte 4 relativa a las reglas de trabajo en líneas y equipos de suministro eléctrico.</a:t>
            </a:r>
            <a:endParaRPr lang="es-PA" sz="2800" dirty="0">
              <a:effectLst/>
              <a:latin typeface="Times New Roman" panose="02020603050405020304" pitchFamily="18" charset="0"/>
              <a:ea typeface="Times New Roman" panose="02020603050405020304" pitchFamily="18" charset="0"/>
            </a:endParaRPr>
          </a:p>
        </p:txBody>
      </p:sp>
      <p:sp>
        <p:nvSpPr>
          <p:cNvPr id="4" name="3 Marcador de número de diapositiva">
            <a:extLst>
              <a:ext uri="{FF2B5EF4-FFF2-40B4-BE49-F238E27FC236}">
                <a16:creationId xmlns:a16="http://schemas.microsoft.com/office/drawing/2014/main" id="{3BE9D0F2-20BE-468C-B582-3970F51A187A}"/>
              </a:ext>
            </a:extLst>
          </p:cNvPr>
          <p:cNvSpPr>
            <a:spLocks noGrp="1"/>
          </p:cNvSpPr>
          <p:nvPr>
            <p:ph type="sldNum" sz="quarter" idx="12"/>
          </p:nvPr>
        </p:nvSpPr>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7D109BD2-A35D-40C7-98C7-0C11B605B252}" type="slidenum">
              <a:rPr lang="es-ES" altLang="es-PA">
                <a:solidFill>
                  <a:srgbClr val="045C75"/>
                </a:solidFill>
                <a:latin typeface="Constantia" panose="02030602050306030303" pitchFamily="18" charset="0"/>
              </a:rPr>
              <a:pPr eaLnBrk="1" hangingPunct="1"/>
              <a:t>9</a:t>
            </a:fld>
            <a:endParaRPr lang="es-ES" altLang="es-PA">
              <a:solidFill>
                <a:srgbClr val="045C75"/>
              </a:solidFill>
              <a:latin typeface="Constantia" panose="02030602050306030303" pitchFamily="18" charset="0"/>
            </a:endParaRPr>
          </a:p>
        </p:txBody>
      </p:sp>
    </p:spTree>
    <p:extLst>
      <p:ext uri="{BB962C8B-B14F-4D97-AF65-F5344CB8AC3E}">
        <p14:creationId xmlns:p14="http://schemas.microsoft.com/office/powerpoint/2010/main" val="1881719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8D1E14"/>
      </a:dk2>
      <a:lt2>
        <a:srgbClr val="FF744E"/>
      </a:lt2>
      <a:accent1>
        <a:srgbClr val="E9B758"/>
      </a:accent1>
      <a:accent2>
        <a:srgbClr val="FE8943"/>
      </a:accent2>
      <a:accent3>
        <a:srgbClr val="AEA27C"/>
      </a:accent3>
      <a:accent4>
        <a:srgbClr val="90B46E"/>
      </a:accent4>
      <a:accent5>
        <a:srgbClr val="71AEC1"/>
      </a:accent5>
      <a:accent6>
        <a:srgbClr val="C98DE7"/>
      </a:accent6>
      <a:hlink>
        <a:srgbClr val="FF7A22"/>
      </a:hlink>
      <a:folHlink>
        <a:srgbClr val="FDCD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2000"/>
                <a:satMod val="150000"/>
                <a:lumMod val="15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971C58-AB76-4A2A-B231-5F8CA03CF49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59205D1B1ED119499C1AFFE1BB4961D0" ma:contentTypeVersion="5" ma:contentTypeDescription="Crear nuevo documento." ma:contentTypeScope="" ma:versionID="8d240fca05e38c05d126ccd1caebbe0e">
  <xsd:schema xmlns:xsd="http://www.w3.org/2001/XMLSchema" xmlns:xs="http://www.w3.org/2001/XMLSchema" xmlns:p="http://schemas.microsoft.com/office/2006/metadata/properties" xmlns:ns2="e6a9710b-39be-4c0d-a418-a1689ae80e40" targetNamespace="http://schemas.microsoft.com/office/2006/metadata/properties" ma:root="true" ma:fieldsID="65c557f2eb7925e0f241399c2b4c5248" ns2:_="">
    <xsd:import namespace="e6a9710b-39be-4c0d-a418-a1689ae80e4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6a9710b-39be-4c0d-a418-a1689ae80e4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AECDEA4-8E8C-457C-87B3-FAD0422BA0A9}"/>
</file>

<file path=customXml/itemProps2.xml><?xml version="1.0" encoding="utf-8"?>
<ds:datastoreItem xmlns:ds="http://schemas.openxmlformats.org/officeDocument/2006/customXml" ds:itemID="{016EAE3D-01B5-4BA6-BA01-AFF10D5D643F}"/>
</file>

<file path=customXml/itemProps3.xml><?xml version="1.0" encoding="utf-8"?>
<ds:datastoreItem xmlns:ds="http://schemas.openxmlformats.org/officeDocument/2006/customXml" ds:itemID="{E64ED361-7C65-413B-9B28-A0C71963612C}"/>
</file>

<file path=docProps/app.xml><?xml version="1.0" encoding="utf-8"?>
<Properties xmlns="http://schemas.openxmlformats.org/officeDocument/2006/extended-properties" xmlns:vt="http://schemas.openxmlformats.org/officeDocument/2006/docPropsVTypes">
  <Template>TM04033919[[fn=Circuit]]</Template>
  <TotalTime>2323</TotalTime>
  <Words>6713</Words>
  <Application>Microsoft Office PowerPoint</Application>
  <PresentationFormat>Panorámica</PresentationFormat>
  <Paragraphs>312</Paragraphs>
  <Slides>72</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72</vt:i4>
      </vt:variant>
    </vt:vector>
  </HeadingPairs>
  <TitlesOfParts>
    <vt:vector size="79" baseType="lpstr">
      <vt:lpstr>Arial</vt:lpstr>
      <vt:lpstr>Calibri</vt:lpstr>
      <vt:lpstr>Constantia</vt:lpstr>
      <vt:lpstr>Symbol</vt:lpstr>
      <vt:lpstr>Times New Roman</vt:lpstr>
      <vt:lpstr>Tw Cen MT</vt:lpstr>
      <vt:lpstr>Circuit</vt:lpstr>
      <vt:lpstr>Definiciones básicas, norma ANSI – IEEE-C2 (NESC)</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SISTEMAS DE ILUMINACIÓN</dc:title>
  <dc:creator>Hermes Polanco</dc:creator>
  <cp:lastModifiedBy>Hermes Polanco</cp:lastModifiedBy>
  <cp:revision>156</cp:revision>
  <dcterms:created xsi:type="dcterms:W3CDTF">2018-09-19T03:56:15Z</dcterms:created>
  <dcterms:modified xsi:type="dcterms:W3CDTF">2021-10-07T15:59:17Z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0x01010059205D1B1ED119499C1AFFE1BB4961D0</vt:lpwstr>
  </property>
</Properties>
</file>

<file path=docProps/thumbnail.jpeg>
</file>